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5" r:id="rId4"/>
  </p:sldMasterIdLst>
  <p:sldIdLst>
    <p:sldId id="337" r:id="rId5"/>
    <p:sldId id="262" r:id="rId6"/>
    <p:sldId id="465" r:id="rId7"/>
    <p:sldId id="393" r:id="rId8"/>
    <p:sldId id="473" r:id="rId9"/>
    <p:sldId id="462" r:id="rId10"/>
    <p:sldId id="456" r:id="rId11"/>
    <p:sldId id="442" r:id="rId12"/>
    <p:sldId id="443" r:id="rId13"/>
    <p:sldId id="446" r:id="rId14"/>
    <p:sldId id="449" r:id="rId15"/>
    <p:sldId id="447" r:id="rId16"/>
    <p:sldId id="444" r:id="rId17"/>
    <p:sldId id="445" r:id="rId18"/>
    <p:sldId id="448" r:id="rId19"/>
    <p:sldId id="463" r:id="rId20"/>
    <p:sldId id="453" r:id="rId21"/>
    <p:sldId id="464" r:id="rId22"/>
    <p:sldId id="451" r:id="rId23"/>
    <p:sldId id="471" r:id="rId24"/>
    <p:sldId id="452" r:id="rId25"/>
    <p:sldId id="454" r:id="rId26"/>
    <p:sldId id="455" r:id="rId27"/>
    <p:sldId id="450" r:id="rId28"/>
    <p:sldId id="466" r:id="rId29"/>
    <p:sldId id="472" r:id="rId30"/>
    <p:sldId id="467" r:id="rId31"/>
    <p:sldId id="457" r:id="rId32"/>
    <p:sldId id="458" r:id="rId33"/>
    <p:sldId id="459" r:id="rId34"/>
    <p:sldId id="461" r:id="rId35"/>
    <p:sldId id="460" r:id="rId36"/>
    <p:sldId id="469" r:id="rId37"/>
    <p:sldId id="470" r:id="rId38"/>
    <p:sldId id="417" r:id="rId39"/>
  </p:sldIdLst>
  <p:sldSz cx="11520488" cy="6480175"/>
  <p:notesSz cx="6858000" cy="9144000"/>
  <p:defaultTextStyle>
    <a:defPPr>
      <a:defRPr lang="zh-CN"/>
    </a:defPPr>
    <a:lvl1pPr marL="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0">
          <p15:clr>
            <a:srgbClr val="A4A3A4"/>
          </p15:clr>
        </p15:guide>
        <p15:guide id="2" pos="36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C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9154" autoAdjust="0"/>
  </p:normalViewPr>
  <p:slideViewPr>
    <p:cSldViewPr snapToGrid="0">
      <p:cViewPr varScale="1">
        <p:scale>
          <a:sx n="120" d="100"/>
          <a:sy n="120" d="100"/>
        </p:scale>
        <p:origin x="426" y="102"/>
      </p:cViewPr>
      <p:guideLst>
        <p:guide orient="horz" pos="2010"/>
        <p:guide pos="36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371" y="0"/>
            <a:ext cx="11656542" cy="65972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0578886" y="5832915"/>
            <a:ext cx="423145" cy="4672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469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C110126-ACD0-44FC-88D2-B9F5B356479A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32E76952-979C-4ACA-B206-831DF838DEF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69A1115E-1E92-4D2B-8ABE-9B63632DC9B5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5DCF11D-79AC-4AEF-A72B-35BC5983A2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371" y="0"/>
            <a:ext cx="11656542" cy="65972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0578886" y="5832915"/>
            <a:ext cx="423145" cy="46721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01D6755D-3FC0-4027-99EB-C5F54D15EA71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/>
          <a:lstStyle/>
          <a:p>
            <a:fld id="{819F5315-50B4-439C-AA15-88B440FAEA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78" y="294958"/>
            <a:ext cx="2423121" cy="309169"/>
          </a:xfrm>
          <a:prstGeom prst="rect">
            <a:avLst/>
          </a:prstGeom>
        </p:spPr>
      </p:pic>
      <p:grpSp>
        <p:nvGrpSpPr>
          <p:cNvPr id="8" name="组合 9"/>
          <p:cNvGrpSpPr/>
          <p:nvPr userDrawn="1"/>
        </p:nvGrpSpPr>
        <p:grpSpPr>
          <a:xfrm>
            <a:off x="9527540" y="295275"/>
            <a:ext cx="1710691" cy="781102"/>
            <a:chOff x="0" y="0"/>
            <a:chExt cx="1498990" cy="578016"/>
          </a:xfrm>
        </p:grpSpPr>
        <p:pic>
          <p:nvPicPr>
            <p:cNvPr id="2" name="图片 2" descr="图片 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028" y="0"/>
              <a:ext cx="1324747" cy="41654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" name="文本框 3"/>
            <p:cNvSpPr/>
            <p:nvPr/>
          </p:nvSpPr>
          <p:spPr>
            <a:xfrm>
              <a:off x="0" y="408852"/>
              <a:ext cx="1498990" cy="169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900">
                  <a:solidFill>
                    <a:srgbClr val="808080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pPr>
              <a:r>
                <a:t>中国私有云 独角兽</a:t>
              </a:r>
            </a:p>
          </p:txBody>
        </p:sp>
      </p:grpSp>
      <p:pic>
        <p:nvPicPr>
          <p:cNvPr id="30" name="图片 12" descr="图片 12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102235" y="6203315"/>
            <a:ext cx="10446385" cy="1365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9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1"/>
            <a:ext cx="11521077" cy="64798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31"/>
            <a:ext cx="11520488" cy="9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34" y="294754"/>
            <a:ext cx="2423165" cy="3093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1"/>
            <a:ext cx="11521077" cy="64798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378" y="294958"/>
            <a:ext cx="2423121" cy="309169"/>
          </a:xfrm>
          <a:prstGeom prst="rect">
            <a:avLst/>
          </a:prstGeom>
        </p:spPr>
      </p:pic>
      <p:grpSp>
        <p:nvGrpSpPr>
          <p:cNvPr id="8" name="组合 9"/>
          <p:cNvGrpSpPr/>
          <p:nvPr userDrawn="1"/>
        </p:nvGrpSpPr>
        <p:grpSpPr>
          <a:xfrm>
            <a:off x="9527540" y="295275"/>
            <a:ext cx="1710691" cy="781102"/>
            <a:chOff x="0" y="0"/>
            <a:chExt cx="1498990" cy="578016"/>
          </a:xfrm>
        </p:grpSpPr>
        <p:pic>
          <p:nvPicPr>
            <p:cNvPr id="2" name="图片 2" descr="图片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028" y="0"/>
              <a:ext cx="1324747" cy="41654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7" name="文本框 3"/>
            <p:cNvSpPr/>
            <p:nvPr/>
          </p:nvSpPr>
          <p:spPr>
            <a:xfrm>
              <a:off x="0" y="408852"/>
              <a:ext cx="1498990" cy="1691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900">
                  <a:solidFill>
                    <a:srgbClr val="808080"/>
                  </a:solidFill>
                  <a:latin typeface="微软雅黑 Light" panose="020B0502040204020203" charset="-122"/>
                  <a:ea typeface="微软雅黑 Light" panose="020B0502040204020203" charset="-122"/>
                  <a:cs typeface="微软雅黑 Light" panose="020B0502040204020203" charset="-122"/>
                  <a:sym typeface="微软雅黑 Light" panose="020B0502040204020203" charset="-122"/>
                </a:defRPr>
              </a:pPr>
              <a:r>
                <a:rPr sz="1700"/>
                <a:t>中国私有云 独角兽</a:t>
              </a:r>
            </a:p>
          </p:txBody>
        </p:sp>
      </p:grpSp>
      <p:pic>
        <p:nvPicPr>
          <p:cNvPr id="30" name="图片 12" descr="图片 1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102235" y="6203315"/>
            <a:ext cx="10446385" cy="1365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reliability.html" TargetMode="External"/><Relationship Id="rId2" Type="http://schemas.openxmlformats.org/officeDocument/2006/relationships/hyperlink" Target="https://www.rabbitmq.com/ha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quorum-queues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bbitmq.com/alarms.html" TargetMode="External"/><Relationship Id="rId3" Type="http://schemas.openxmlformats.org/officeDocument/2006/relationships/hyperlink" Target="https://www.rabbitmq.com/ttl.html" TargetMode="External"/><Relationship Id="rId7" Type="http://schemas.openxmlformats.org/officeDocument/2006/relationships/hyperlink" Target="https://www.rabbitmq.com/parameters.html#policies" TargetMode="External"/><Relationship Id="rId2" Type="http://schemas.openxmlformats.org/officeDocument/2006/relationships/hyperlink" Target="https://www.rabbitmq.com/queu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bbitmq.com/dlx.html" TargetMode="External"/><Relationship Id="rId5" Type="http://schemas.openxmlformats.org/officeDocument/2006/relationships/hyperlink" Target="https://www.rabbitmq.com/lazy-queues.html" TargetMode="External"/><Relationship Id="rId4" Type="http://schemas.openxmlformats.org/officeDocument/2006/relationships/hyperlink" Target="https://www.rabbitmq.com/maxlength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rantis.com/blog/best-practices-rabbitmq-openstack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Pivotal" TargetMode="External"/><Relationship Id="rId2" Type="http://schemas.openxmlformats.org/officeDocument/2006/relationships/hyperlink" Target="https://web.archive.org/web/20130602054940/http:/www.rabbitmq.com/new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635"/>
            <a:ext cx="11527790" cy="6484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3763" y="2436178"/>
            <a:ext cx="9936162" cy="1252537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RabbitMQ</a:t>
            </a:r>
            <a:r>
              <a:rPr lang="zh-CN" altLang="en-US" dirty="0">
                <a:solidFill>
                  <a:schemeClr val="bg1"/>
                </a:solidFill>
              </a:rPr>
              <a:t>介绍与使用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                                                           张胜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6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253" y="1803941"/>
            <a:ext cx="1809116" cy="2061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5" name="TextBox 4"/>
          <p:cNvSpPr/>
          <p:nvPr/>
        </p:nvSpPr>
        <p:spPr>
          <a:xfrm>
            <a:off x="4957762" y="5821525"/>
            <a:ext cx="1809116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defRPr sz="9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t>www.HUAYUN.com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neutron &amp; D</a:t>
            </a:r>
            <a:r>
              <a:rPr lang="en-US" altLang="zh-CN" sz="2800" dirty="0"/>
              <a:t>irect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/>
              <a:t>E</a:t>
            </a:r>
            <a:r>
              <a:rPr lang="en-US" altLang="zh-CN" sz="2800" dirty="0">
                <a:solidFill>
                  <a:schemeClr val="tx1"/>
                </a:solidFill>
              </a:rPr>
              <a:t>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A3EF98-3BCF-4FA1-BF5C-10539945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7496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neutron &amp; </a:t>
            </a:r>
            <a:r>
              <a:rPr lang="en-US" altLang="zh-CN" sz="2800" dirty="0"/>
              <a:t>F</a:t>
            </a:r>
            <a:r>
              <a:rPr lang="en-US" altLang="zh-CN" sz="2800" dirty="0">
                <a:solidFill>
                  <a:schemeClr val="tx1"/>
                </a:solidFill>
              </a:rPr>
              <a:t>anout </a:t>
            </a:r>
            <a:r>
              <a:rPr lang="en-US" altLang="zh-CN" sz="2800" dirty="0"/>
              <a:t>E</a:t>
            </a:r>
            <a:r>
              <a:rPr lang="en-US" altLang="zh-CN" sz="2800" dirty="0">
                <a:solidFill>
                  <a:schemeClr val="tx1"/>
                </a:solidFill>
              </a:rPr>
              <a:t>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603ABD-90C7-490B-88AE-BB4914E8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72771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4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neutron &amp; </a:t>
            </a:r>
            <a:r>
              <a:rPr lang="en-US" altLang="zh-CN" sz="2800" dirty="0"/>
              <a:t>F</a:t>
            </a:r>
            <a:r>
              <a:rPr lang="en-US" altLang="zh-CN" sz="2800" dirty="0">
                <a:solidFill>
                  <a:schemeClr val="tx1"/>
                </a:solidFill>
              </a:rPr>
              <a:t>anout </a:t>
            </a:r>
            <a:r>
              <a:rPr lang="en-US" altLang="zh-CN" sz="2800" dirty="0"/>
              <a:t>E</a:t>
            </a:r>
            <a:r>
              <a:rPr lang="en-US" altLang="zh-CN" sz="2800" dirty="0">
                <a:solidFill>
                  <a:schemeClr val="tx1"/>
                </a:solidFill>
              </a:rPr>
              <a:t>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880F2-1B60-4843-969E-BD008DB7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84010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Topic Exchange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C560D0-9765-4858-8C9A-F9302C51601B}"/>
              </a:ext>
            </a:extLst>
          </p:cNvPr>
          <p:cNvSpPr txBox="1"/>
          <p:nvPr/>
        </p:nvSpPr>
        <p:spPr>
          <a:xfrm>
            <a:off x="667146" y="1219526"/>
            <a:ext cx="9886315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主题交换机，可以对消息的路由键进行模糊匹配。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* 可以代替一个单词。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zh-CN" altLang="en-US" dirty="0"/>
              <a:t>可以代替零个或多个单词。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路由键条件：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必须是英文单词列表构成，单词之间用“</a:t>
            </a:r>
            <a:r>
              <a:rPr lang="en-US" altLang="zh-CN" dirty="0"/>
              <a:t>.</a:t>
            </a:r>
            <a:r>
              <a:rPr lang="zh-CN" altLang="en-US" dirty="0"/>
              <a:t>”分割。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路由键最大</a:t>
            </a:r>
            <a:r>
              <a:rPr lang="en-US" altLang="zh-CN" dirty="0"/>
              <a:t>255</a:t>
            </a:r>
            <a:r>
              <a:rPr lang="zh-CN" altLang="en-US" dirty="0"/>
              <a:t>字节。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790583-CFF5-47C3-968F-069CDB707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9" y="3817280"/>
            <a:ext cx="4038095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Neutron &amp; Topic Exchange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33D7ED-0415-4ADF-827B-27D8BDF4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63531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Neutron &amp; Topic Exchange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911E44-0589-4B14-8D7E-E8CF1524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6834416" cy="48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/>
              <a:t>Queue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146" y="1219526"/>
            <a:ext cx="9886315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Queue</a:t>
            </a:r>
            <a:r>
              <a:rPr lang="zh-CN" altLang="en-US" dirty="0"/>
              <a:t>支持的属性：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Durable (the queue will survive a broker restart)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Exclusive (used by only one connection and the queue will be deleted when that connection closes)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Auto-delete (queue that has had at least one consumer is deleted when last consumer unsubscribes)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Arguments (optional; used by plugins and broker-specific features such as message TTL, queue length limit, </a:t>
            </a:r>
            <a:r>
              <a:rPr lang="en-US" altLang="zh-CN" dirty="0" err="1"/>
              <a:t>etc</a:t>
            </a:r>
            <a:r>
              <a:rPr lang="en-US" altLang="zh-CN" dirty="0"/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73901D-3F95-4BF9-9809-033DAFAA6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81" y="3524792"/>
            <a:ext cx="41243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9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/>
              <a:t>basic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4192CD-E011-46E0-9830-6AAC64FA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1196657"/>
            <a:ext cx="5629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4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/>
              <a:t>Message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CE41A3-14A4-4587-8D0D-88BD9F20AD15}"/>
              </a:ext>
            </a:extLst>
          </p:cNvPr>
          <p:cNvSpPr txBox="1"/>
          <p:nvPr/>
        </p:nvSpPr>
        <p:spPr>
          <a:xfrm>
            <a:off x="667146" y="1219526"/>
            <a:ext cx="9886315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Message</a:t>
            </a:r>
            <a:r>
              <a:rPr lang="zh-CN" altLang="en-US" dirty="0"/>
              <a:t>支持的属性：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Content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Content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Routing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Delivery mode (persistent or not)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Message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Message publishing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Expiration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Publisher application id</a:t>
            </a:r>
          </a:p>
        </p:txBody>
      </p:sp>
    </p:spTree>
    <p:extLst>
      <p:ext uri="{BB962C8B-B14F-4D97-AF65-F5344CB8AC3E}">
        <p14:creationId xmlns:p14="http://schemas.microsoft.com/office/powerpoint/2010/main" val="1116012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 </a:t>
            </a:r>
            <a:r>
              <a:rPr lang="en-US" altLang="zh-CN" sz="2800" dirty="0" err="1">
                <a:solidFill>
                  <a:schemeClr val="tx1"/>
                </a:solidFill>
              </a:rPr>
              <a:t>pika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发送消息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7146" y="1219526"/>
            <a:ext cx="9886315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rabbitmq</a:t>
            </a:r>
            <a:r>
              <a:rPr lang="zh-CN" altLang="en-US" dirty="0"/>
              <a:t>进行消息路由的流程，使用</a:t>
            </a:r>
            <a:r>
              <a:rPr lang="en-US" altLang="zh-CN" dirty="0" err="1"/>
              <a:t>pika</a:t>
            </a:r>
            <a:r>
              <a:rPr lang="zh-CN" altLang="en-US" dirty="0"/>
              <a:t>库，所有和</a:t>
            </a:r>
            <a:r>
              <a:rPr lang="en-US" altLang="zh-CN" dirty="0" err="1"/>
              <a:t>rabbitmq</a:t>
            </a:r>
            <a:r>
              <a:rPr lang="zh-CN" altLang="en-US" dirty="0"/>
              <a:t>的交互都是通过</a:t>
            </a:r>
            <a:r>
              <a:rPr lang="en-US" altLang="zh-CN" dirty="0"/>
              <a:t>Channel</a:t>
            </a:r>
            <a:r>
              <a:rPr lang="zh-CN" altLang="en-US" dirty="0"/>
              <a:t>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amqp_url</a:t>
            </a:r>
            <a:r>
              <a:rPr lang="zh-CN" altLang="en-US" dirty="0"/>
              <a:t>连接</a:t>
            </a:r>
            <a:r>
              <a:rPr lang="en-US" altLang="zh-CN" dirty="0" err="1"/>
              <a:t>rabbitmq</a:t>
            </a:r>
            <a:r>
              <a:rPr lang="en-US" altLang="zh-CN" dirty="0"/>
              <a:t> 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在得到的</a:t>
            </a:r>
            <a:r>
              <a:rPr lang="en-US" altLang="zh-CN" dirty="0"/>
              <a:t>Connection</a:t>
            </a:r>
            <a:r>
              <a:rPr lang="zh-CN" altLang="en-US" dirty="0"/>
              <a:t>基础上开启一个</a:t>
            </a:r>
            <a:r>
              <a:rPr lang="en-US" altLang="zh-CN" dirty="0"/>
              <a:t>Channel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Channel</a:t>
            </a:r>
            <a:r>
              <a:rPr lang="zh-CN" altLang="en-US" dirty="0"/>
              <a:t>在</a:t>
            </a:r>
            <a:r>
              <a:rPr lang="en-US" altLang="zh-CN" dirty="0" err="1"/>
              <a:t>rabbitmq</a:t>
            </a:r>
            <a:r>
              <a:rPr lang="zh-CN" altLang="en-US" dirty="0"/>
              <a:t>上创建</a:t>
            </a:r>
            <a:r>
              <a:rPr lang="en-US" altLang="zh-CN" dirty="0"/>
              <a:t>Exchange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Channel</a:t>
            </a:r>
            <a:r>
              <a:rPr lang="zh-CN" altLang="en-US" dirty="0"/>
              <a:t>在</a:t>
            </a:r>
            <a:r>
              <a:rPr lang="en-US" altLang="zh-CN" dirty="0" err="1"/>
              <a:t>rabbitmq</a:t>
            </a:r>
            <a:r>
              <a:rPr lang="zh-CN" altLang="en-US" dirty="0"/>
              <a:t>上创建</a:t>
            </a:r>
            <a:r>
              <a:rPr lang="en-US" altLang="zh-CN" dirty="0"/>
              <a:t>Queue</a:t>
            </a:r>
          </a:p>
          <a:p>
            <a:pPr marL="342900" indent="-342900"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Channel</a:t>
            </a:r>
            <a:r>
              <a:rPr lang="zh-CN" altLang="en-US" dirty="0"/>
              <a:t>把</a:t>
            </a:r>
            <a:r>
              <a:rPr lang="en-US" altLang="zh-CN" dirty="0"/>
              <a:t>Queue</a:t>
            </a:r>
            <a:r>
              <a:rPr lang="zh-CN" altLang="en-US" dirty="0"/>
              <a:t>和</a:t>
            </a:r>
            <a:r>
              <a:rPr lang="en-US" altLang="zh-CN" dirty="0"/>
              <a:t>Exchange</a:t>
            </a:r>
            <a:r>
              <a:rPr lang="zh-CN" altLang="en-US" dirty="0"/>
              <a:t>绑定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</a:t>
            </a:r>
            <a:r>
              <a:rPr lang="en-US" altLang="zh-CN" dirty="0"/>
              <a:t>Channel</a:t>
            </a:r>
            <a:r>
              <a:rPr lang="zh-CN" altLang="en-US" dirty="0"/>
              <a:t>发送消息到</a:t>
            </a:r>
            <a:r>
              <a:rPr lang="en-US" altLang="zh-CN" dirty="0"/>
              <a:t>Exchange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DB808-7EFD-4447-8F37-A0B3155CA83A}"/>
              </a:ext>
            </a:extLst>
          </p:cNvPr>
          <p:cNvSpPr txBox="1"/>
          <p:nvPr/>
        </p:nvSpPr>
        <p:spPr>
          <a:xfrm>
            <a:off x="643579" y="3240087"/>
            <a:ext cx="10233329" cy="16619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connection=</a:t>
            </a:r>
            <a:r>
              <a:rPr lang="en-US" altLang="zh-CN" dirty="0" err="1">
                <a:solidFill>
                  <a:schemeClr val="bg1"/>
                </a:solidFill>
              </a:rPr>
              <a:t>pika.BlockingConnection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pika.URLParameters</a:t>
            </a:r>
            <a:r>
              <a:rPr lang="en-US" altLang="zh-CN" dirty="0">
                <a:solidFill>
                  <a:schemeClr val="bg1"/>
                </a:solidFill>
              </a:rPr>
              <a:t>("</a:t>
            </a:r>
            <a:r>
              <a:rPr lang="en-US" altLang="zh-CN" dirty="0" err="1">
                <a:solidFill>
                  <a:schemeClr val="bg1"/>
                </a:solidFill>
              </a:rPr>
              <a:t>amqp</a:t>
            </a:r>
            <a:r>
              <a:rPr lang="en-US" altLang="zh-CN" dirty="0">
                <a:solidFill>
                  <a:schemeClr val="bg1"/>
                </a:solidFill>
              </a:rPr>
              <a:t>://guest:guest@127.0.0.1:5672"))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channel=</a:t>
            </a:r>
            <a:r>
              <a:rPr lang="en-US" altLang="zh-CN" dirty="0" err="1">
                <a:solidFill>
                  <a:schemeClr val="bg1"/>
                </a:solidFill>
              </a:rPr>
              <a:t>connection.channel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channel.exchange_declare</a:t>
            </a:r>
            <a:r>
              <a:rPr lang="en-US" altLang="zh-CN" dirty="0">
                <a:solidFill>
                  <a:schemeClr val="bg1"/>
                </a:solidFill>
              </a:rPr>
              <a:t>(exchange="</a:t>
            </a:r>
            <a:r>
              <a:rPr lang="en-US" altLang="zh-CN" dirty="0" err="1">
                <a:solidFill>
                  <a:schemeClr val="bg1"/>
                </a:solidFill>
              </a:rPr>
              <a:t>topic_logs</a:t>
            </a:r>
            <a:r>
              <a:rPr lang="en-US" altLang="zh-CN" dirty="0">
                <a:solidFill>
                  <a:schemeClr val="bg1"/>
                </a:solidFill>
              </a:rPr>
              <a:t>", </a:t>
            </a:r>
            <a:r>
              <a:rPr lang="en-US" altLang="zh-CN" dirty="0" err="1">
                <a:solidFill>
                  <a:schemeClr val="bg1"/>
                </a:solidFill>
              </a:rPr>
              <a:t>exchange_type</a:t>
            </a:r>
            <a:r>
              <a:rPr lang="en-US" altLang="zh-CN" dirty="0">
                <a:solidFill>
                  <a:schemeClr val="bg1"/>
                </a:solidFill>
              </a:rPr>
              <a:t>="topic")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channel.queue_declare</a:t>
            </a:r>
            <a:r>
              <a:rPr lang="en-US" altLang="zh-CN" dirty="0">
                <a:solidFill>
                  <a:schemeClr val="bg1"/>
                </a:solidFill>
              </a:rPr>
              <a:t>("</a:t>
            </a:r>
            <a:r>
              <a:rPr lang="en-US" altLang="zh-CN" dirty="0" err="1">
                <a:solidFill>
                  <a:schemeClr val="bg1"/>
                </a:solidFill>
              </a:rPr>
              <a:t>all_logs</a:t>
            </a:r>
            <a:r>
              <a:rPr lang="en-US" altLang="zh-CN" dirty="0">
                <a:solidFill>
                  <a:schemeClr val="bg1"/>
                </a:solidFill>
              </a:rPr>
              <a:t>")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channel.queue_bind</a:t>
            </a:r>
            <a:r>
              <a:rPr lang="en-US" altLang="zh-CN" dirty="0">
                <a:solidFill>
                  <a:schemeClr val="bg1"/>
                </a:solidFill>
              </a:rPr>
              <a:t>(exchange="</a:t>
            </a:r>
            <a:r>
              <a:rPr lang="en-US" altLang="zh-CN" dirty="0" err="1">
                <a:solidFill>
                  <a:schemeClr val="bg1"/>
                </a:solidFill>
              </a:rPr>
              <a:t>topic_logs</a:t>
            </a:r>
            <a:r>
              <a:rPr lang="en-US" altLang="zh-CN" dirty="0">
                <a:solidFill>
                  <a:schemeClr val="bg1"/>
                </a:solidFill>
              </a:rPr>
              <a:t>", queue="</a:t>
            </a:r>
            <a:r>
              <a:rPr lang="en-US" altLang="zh-CN" dirty="0" err="1">
                <a:solidFill>
                  <a:schemeClr val="bg1"/>
                </a:solidFill>
              </a:rPr>
              <a:t>all_logs</a:t>
            </a:r>
            <a:r>
              <a:rPr lang="en-US" altLang="zh-CN" dirty="0">
                <a:solidFill>
                  <a:schemeClr val="bg1"/>
                </a:solidFill>
              </a:rPr>
              <a:t>", </a:t>
            </a:r>
            <a:r>
              <a:rPr lang="en-US" altLang="zh-CN" dirty="0" err="1">
                <a:solidFill>
                  <a:schemeClr val="bg1"/>
                </a:solidFill>
              </a:rPr>
              <a:t>routing_key</a:t>
            </a:r>
            <a:r>
              <a:rPr lang="en-US" altLang="zh-CN" dirty="0">
                <a:solidFill>
                  <a:schemeClr val="bg1"/>
                </a:solidFill>
              </a:rPr>
              <a:t>= "#")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channel.basic_publish</a:t>
            </a:r>
            <a:r>
              <a:rPr lang="en-US" altLang="zh-CN" dirty="0">
                <a:solidFill>
                  <a:schemeClr val="bg1"/>
                </a:solidFill>
              </a:rPr>
              <a:t>(exchange="</a:t>
            </a:r>
            <a:r>
              <a:rPr lang="en-US" altLang="zh-CN" dirty="0" err="1">
                <a:solidFill>
                  <a:schemeClr val="bg1"/>
                </a:solidFill>
              </a:rPr>
              <a:t>topic_logs</a:t>
            </a:r>
            <a:r>
              <a:rPr lang="en-US" altLang="zh-CN" dirty="0">
                <a:solidFill>
                  <a:schemeClr val="bg1"/>
                </a:solidFill>
              </a:rPr>
              <a:t>", </a:t>
            </a:r>
            <a:r>
              <a:rPr lang="en-US" altLang="zh-CN" dirty="0" err="1">
                <a:solidFill>
                  <a:schemeClr val="bg1"/>
                </a:solidFill>
              </a:rPr>
              <a:t>routing_key</a:t>
            </a:r>
            <a:r>
              <a:rPr lang="en-US" altLang="zh-CN" dirty="0">
                <a:solidFill>
                  <a:schemeClr val="bg1"/>
                </a:solidFill>
              </a:rPr>
              <a:t>="kern.info", body="</a:t>
            </a:r>
            <a:r>
              <a:rPr lang="en-US" altLang="zh-CN" dirty="0" err="1">
                <a:solidFill>
                  <a:schemeClr val="bg1"/>
                </a:solidFill>
              </a:rPr>
              <a:t>xxxx</a:t>
            </a:r>
            <a:r>
              <a:rPr lang="en-US" altLang="zh-CN" dirty="0">
                <a:solidFill>
                  <a:schemeClr val="bg1"/>
                </a:solidFill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66921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92888" y="2515410"/>
            <a:ext cx="3807480" cy="50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AMQP0-9-1</a:t>
            </a: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016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8286" y="579489"/>
            <a:ext cx="7783466" cy="63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5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Heavy Bold"/>
              </a:rPr>
              <a:t>目</a:t>
            </a:r>
            <a:r>
              <a:rPr kumimoji="1" lang="en-US" altLang="zh-CN" sz="35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Heavy Bold"/>
              </a:rPr>
              <a:t> </a:t>
            </a:r>
            <a:r>
              <a:rPr kumimoji="1" lang="zh-CN" altLang="en-US" sz="35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Heavy Bold"/>
              </a:rPr>
              <a:t>录</a:t>
            </a:r>
          </a:p>
        </p:txBody>
      </p:sp>
      <p:sp>
        <p:nvSpPr>
          <p:cNvPr id="7" name="Rectangle 46">
            <a:extLst>
              <a:ext uri="{FF2B5EF4-FFF2-40B4-BE49-F238E27FC236}">
                <a16:creationId xmlns:a16="http://schemas.microsoft.com/office/drawing/2014/main" id="{2FB9FE94-06AB-46C7-BAFA-2BC969F5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237" y="2001354"/>
            <a:ext cx="393391" cy="406862"/>
          </a:xfrm>
          <a:prstGeom prst="rect">
            <a:avLst/>
          </a:prstGeom>
          <a:solidFill>
            <a:srgbClr val="E4021A"/>
          </a:solidFill>
          <a:ln>
            <a:noFill/>
          </a:ln>
        </p:spPr>
        <p:txBody>
          <a:bodyPr lIns="86402" tIns="43201" rIns="86402" bIns="43201" anchor="ctr"/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268" dirty="0">
              <a:solidFill>
                <a:srgbClr val="FFFFFF"/>
              </a:solidFill>
            </a:endParaRPr>
          </a:p>
        </p:txBody>
      </p:sp>
      <p:sp>
        <p:nvSpPr>
          <p:cNvPr id="13" name="Rectangle 46">
            <a:extLst>
              <a:ext uri="{FF2B5EF4-FFF2-40B4-BE49-F238E27FC236}">
                <a16:creationId xmlns:a16="http://schemas.microsoft.com/office/drawing/2014/main" id="{2FB9FE94-06AB-46C7-BAFA-2BC969F5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237" y="2602800"/>
            <a:ext cx="393391" cy="406862"/>
          </a:xfrm>
          <a:prstGeom prst="rect">
            <a:avLst/>
          </a:prstGeom>
          <a:solidFill>
            <a:srgbClr val="E4021A"/>
          </a:solidFill>
          <a:ln>
            <a:noFill/>
          </a:ln>
        </p:spPr>
        <p:txBody>
          <a:bodyPr lIns="86402" tIns="43201" rIns="86402" bIns="43201" anchor="ctr"/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268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92887" y="1900550"/>
            <a:ext cx="4388982" cy="50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016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016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46">
            <a:extLst>
              <a:ext uri="{FF2B5EF4-FFF2-40B4-BE49-F238E27FC236}">
                <a16:creationId xmlns:a16="http://schemas.microsoft.com/office/drawing/2014/main" id="{2FB9FE94-06AB-46C7-BAFA-2BC969F5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237" y="3218329"/>
            <a:ext cx="393391" cy="406862"/>
          </a:xfrm>
          <a:prstGeom prst="rect">
            <a:avLst/>
          </a:prstGeom>
          <a:solidFill>
            <a:srgbClr val="E4021A"/>
          </a:solidFill>
          <a:ln>
            <a:noFill/>
          </a:ln>
        </p:spPr>
        <p:txBody>
          <a:bodyPr lIns="86402" tIns="43201" rIns="86402" bIns="43201" anchor="ctr"/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268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92888" y="3158325"/>
            <a:ext cx="3807480" cy="50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</a:t>
            </a: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endParaRPr lang="en-US" altLang="zh-CN" sz="2016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6">
            <a:extLst>
              <a:ext uri="{FF2B5EF4-FFF2-40B4-BE49-F238E27FC236}">
                <a16:creationId xmlns:a16="http://schemas.microsoft.com/office/drawing/2014/main" id="{2FB9FE94-06AB-46C7-BAFA-2BC969F57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237" y="3885100"/>
            <a:ext cx="393391" cy="406862"/>
          </a:xfrm>
          <a:prstGeom prst="rect">
            <a:avLst/>
          </a:prstGeom>
          <a:solidFill>
            <a:srgbClr val="E4021A"/>
          </a:solidFill>
          <a:ln>
            <a:noFill/>
          </a:ln>
        </p:spPr>
        <p:txBody>
          <a:bodyPr lIns="86402" tIns="43201" rIns="86402" bIns="43201" anchor="ctr"/>
          <a:lstStyle>
            <a:lvl1pPr defTabSz="6080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 defTabSz="608013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defTabSz="6080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en-US" altLang="zh-CN" sz="2268" dirty="0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92888" y="3825095"/>
            <a:ext cx="3807480" cy="50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016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zh-CN" altLang="en-US" sz="2016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016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54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 </a:t>
            </a:r>
            <a:r>
              <a:rPr lang="en-US" altLang="zh-CN" sz="2800" dirty="0" err="1">
                <a:solidFill>
                  <a:schemeClr val="tx1"/>
                </a:solidFill>
              </a:rPr>
              <a:t>pika</a:t>
            </a:r>
            <a:r>
              <a:rPr lang="zh-CN" altLang="en-US" sz="2800" dirty="0">
                <a:solidFill>
                  <a:schemeClr val="tx1"/>
                </a:solidFill>
              </a:rPr>
              <a:t>接受消息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DB808-7EFD-4447-8F37-A0B3155CA83A}"/>
              </a:ext>
            </a:extLst>
          </p:cNvPr>
          <p:cNvSpPr txBox="1"/>
          <p:nvPr/>
        </p:nvSpPr>
        <p:spPr>
          <a:xfrm>
            <a:off x="617299" y="925091"/>
            <a:ext cx="10233329" cy="29700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import </a:t>
            </a:r>
            <a:r>
              <a:rPr lang="en-US" altLang="zh-CN" dirty="0" err="1">
                <a:solidFill>
                  <a:schemeClr val="bg1"/>
                </a:solidFill>
              </a:rPr>
              <a:t>pika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connection=</a:t>
            </a:r>
            <a:r>
              <a:rPr lang="en-US" altLang="zh-CN" dirty="0" err="1">
                <a:solidFill>
                  <a:schemeClr val="bg1"/>
                </a:solidFill>
              </a:rPr>
              <a:t>pika.BlockingConnection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pika.URLParameters</a:t>
            </a:r>
            <a:r>
              <a:rPr lang="en-US" altLang="zh-CN" dirty="0">
                <a:solidFill>
                  <a:schemeClr val="bg1"/>
                </a:solidFill>
              </a:rPr>
              <a:t>("</a:t>
            </a:r>
            <a:r>
              <a:rPr lang="en-US" altLang="zh-CN" dirty="0" err="1">
                <a:solidFill>
                  <a:schemeClr val="bg1"/>
                </a:solidFill>
              </a:rPr>
              <a:t>amqp</a:t>
            </a:r>
            <a:r>
              <a:rPr lang="en-US" altLang="zh-CN" dirty="0">
                <a:solidFill>
                  <a:schemeClr val="bg1"/>
                </a:solidFill>
              </a:rPr>
              <a:t>://guest:guest@127.0.0.1:5672"))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channel = </a:t>
            </a:r>
            <a:r>
              <a:rPr lang="en-US" altLang="zh-CN" dirty="0" err="1">
                <a:solidFill>
                  <a:schemeClr val="bg1"/>
                </a:solidFill>
              </a:rPr>
              <a:t>connection.channel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channel.queue_declare</a:t>
            </a:r>
            <a:r>
              <a:rPr lang="en-US" altLang="zh-CN" dirty="0">
                <a:solidFill>
                  <a:schemeClr val="bg1"/>
                </a:solidFill>
              </a:rPr>
              <a:t>(queue='</a:t>
            </a:r>
            <a:r>
              <a:rPr lang="en-US" altLang="zh-CN" dirty="0" err="1">
                <a:solidFill>
                  <a:schemeClr val="bg1"/>
                </a:solidFill>
              </a:rPr>
              <a:t>all_logs</a:t>
            </a:r>
            <a:r>
              <a:rPr lang="en-US" altLang="zh-CN" dirty="0">
                <a:solidFill>
                  <a:schemeClr val="bg1"/>
                </a:solidFill>
              </a:rPr>
              <a:t>')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def callback(</a:t>
            </a:r>
            <a:r>
              <a:rPr lang="en-US" altLang="zh-CN" dirty="0" err="1">
                <a:solidFill>
                  <a:schemeClr val="bg1"/>
                </a:solidFill>
              </a:rPr>
              <a:t>ch</a:t>
            </a:r>
            <a:r>
              <a:rPr lang="en-US" altLang="zh-CN" dirty="0">
                <a:solidFill>
                  <a:schemeClr val="bg1"/>
                </a:solidFill>
              </a:rPr>
              <a:t>, method, properties, body):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print(" [x] Received %r" % body)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channel.basic_consume</a:t>
            </a:r>
            <a:r>
              <a:rPr lang="en-US" altLang="zh-CN" dirty="0">
                <a:solidFill>
                  <a:schemeClr val="bg1"/>
                </a:solidFill>
              </a:rPr>
              <a:t>(queue= '</a:t>
            </a:r>
            <a:r>
              <a:rPr lang="en-US" altLang="zh-CN" dirty="0" err="1">
                <a:solidFill>
                  <a:schemeClr val="bg1"/>
                </a:solidFill>
              </a:rPr>
              <a:t>all_logs</a:t>
            </a:r>
            <a:r>
              <a:rPr lang="en-US" altLang="zh-CN" dirty="0">
                <a:solidFill>
                  <a:schemeClr val="bg1"/>
                </a:solidFill>
              </a:rPr>
              <a:t>', </a:t>
            </a:r>
            <a:r>
              <a:rPr lang="en-US" altLang="zh-CN" dirty="0" err="1">
                <a:solidFill>
                  <a:schemeClr val="bg1"/>
                </a:solidFill>
              </a:rPr>
              <a:t>on_message_callback</a:t>
            </a:r>
            <a:r>
              <a:rPr lang="en-US" altLang="zh-CN" dirty="0">
                <a:solidFill>
                  <a:schemeClr val="bg1"/>
                </a:solidFill>
              </a:rPr>
              <a:t>=callback, </a:t>
            </a:r>
            <a:r>
              <a:rPr lang="en-US" altLang="zh-CN" dirty="0" err="1">
                <a:solidFill>
                  <a:schemeClr val="bg1"/>
                </a:solidFill>
              </a:rPr>
              <a:t>auto_ack</a:t>
            </a:r>
            <a:r>
              <a:rPr lang="en-US" altLang="zh-CN" dirty="0">
                <a:solidFill>
                  <a:schemeClr val="bg1"/>
                </a:solidFill>
              </a:rPr>
              <a:t>=True)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channel.start_consuming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7447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wireshark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CA0548-0FBE-4865-9195-64BE7689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77" y="1039150"/>
            <a:ext cx="54959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3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/>
              <a:t>Rabbitmq</a:t>
            </a:r>
            <a:r>
              <a:rPr lang="en-US" altLang="zh-CN" sz="2800" dirty="0"/>
              <a:t> </a:t>
            </a:r>
            <a:r>
              <a:rPr lang="en-US" altLang="zh-CN" sz="2800" dirty="0" err="1"/>
              <a:t>Connection.Start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3F05B7-894E-4E7D-A183-B9521BA9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6" y="826935"/>
            <a:ext cx="5485141" cy="49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</a:t>
            </a:r>
            <a:r>
              <a:rPr lang="en-US" altLang="zh-CN" sz="2800" dirty="0" err="1"/>
              <a:t>q</a:t>
            </a:r>
            <a:r>
              <a:rPr lang="en-US" altLang="zh-CN" sz="2800" dirty="0"/>
              <a:t> </a:t>
            </a:r>
            <a:r>
              <a:rPr lang="en-US" altLang="zh-CN" sz="2800" dirty="0" err="1"/>
              <a:t>Queue.bind</a:t>
            </a:r>
            <a:r>
              <a:rPr lang="en-US" altLang="zh-CN" sz="2800" dirty="0"/>
              <a:t>-Ok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0E3FE4-5F46-42E7-BA5E-512A9368A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32" y="1131584"/>
            <a:ext cx="76009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Rabbitmq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数据可靠性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466543-A56C-4D97-B70D-C4F3F118A0E2}"/>
              </a:ext>
            </a:extLst>
          </p:cNvPr>
          <p:cNvSpPr txBox="1"/>
          <p:nvPr/>
        </p:nvSpPr>
        <p:spPr>
          <a:xfrm>
            <a:off x="667146" y="925091"/>
            <a:ext cx="988631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保证消息的可靠性（</a:t>
            </a:r>
            <a:r>
              <a:rPr lang="en-US" altLang="zh-CN" b="1" dirty="0"/>
              <a:t>at least once delivery</a:t>
            </a:r>
            <a:r>
              <a:rPr lang="zh-CN" altLang="en-US" dirty="0"/>
              <a:t>）需要正确使用</a:t>
            </a:r>
            <a:r>
              <a:rPr lang="en-US" altLang="zh-CN" dirty="0" err="1"/>
              <a:t>rabbitmq</a:t>
            </a:r>
            <a:r>
              <a:rPr lang="zh-CN" altLang="en-US" dirty="0"/>
              <a:t>的应用和</a:t>
            </a:r>
            <a:r>
              <a:rPr lang="en-US" altLang="zh-CN" dirty="0" err="1"/>
              <a:t>rabbitmq</a:t>
            </a:r>
            <a:r>
              <a:rPr lang="zh-CN" altLang="en-US" dirty="0"/>
              <a:t>本身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rabbitmq</a:t>
            </a:r>
            <a:r>
              <a:rPr lang="zh-CN" altLang="en-US" dirty="0"/>
              <a:t>的应用：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启用</a:t>
            </a:r>
            <a:r>
              <a:rPr lang="en-US" altLang="zh-CN" dirty="0"/>
              <a:t>consumer acknowledgements and publisher confirms </a:t>
            </a:r>
            <a:r>
              <a:rPr lang="zh-CN" altLang="en-US" dirty="0"/>
              <a:t>确保消息被对方正确接受。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启用</a:t>
            </a:r>
            <a:r>
              <a:rPr lang="en-US" altLang="zh-CN" dirty="0"/>
              <a:t>AMQP 0-9-1 </a:t>
            </a:r>
            <a:r>
              <a:rPr lang="zh-CN" altLang="en-US" dirty="0"/>
              <a:t>的</a:t>
            </a:r>
            <a:r>
              <a:rPr lang="en-US" altLang="zh-CN" dirty="0"/>
              <a:t>heartbeat</a:t>
            </a:r>
            <a:r>
              <a:rPr lang="zh-CN" altLang="en-US" dirty="0"/>
              <a:t>功能。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Producer</a:t>
            </a:r>
            <a:r>
              <a:rPr lang="zh-CN" altLang="en-US" dirty="0"/>
              <a:t>应用发送的消息需要设置</a:t>
            </a:r>
            <a:r>
              <a:rPr lang="en-US" altLang="zh-CN" dirty="0"/>
              <a:t>persistent</a:t>
            </a:r>
            <a:r>
              <a:rPr lang="zh-CN" altLang="en-US" dirty="0"/>
              <a:t>属性，保证消息保存到磁盘。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应用在</a:t>
            </a:r>
            <a:r>
              <a:rPr lang="en-US" altLang="zh-CN" dirty="0" err="1"/>
              <a:t>rabbitmq</a:t>
            </a:r>
            <a:r>
              <a:rPr lang="zh-CN" altLang="en-US" dirty="0"/>
              <a:t>中创建</a:t>
            </a:r>
            <a:r>
              <a:rPr lang="en-US" altLang="zh-CN" dirty="0"/>
              <a:t>durable queue</a:t>
            </a:r>
            <a:r>
              <a:rPr lang="zh-CN" altLang="en-US" dirty="0"/>
              <a:t>，确保</a:t>
            </a:r>
            <a:r>
              <a:rPr lang="en-US" altLang="zh-CN" dirty="0" err="1"/>
              <a:t>rabbitmq</a:t>
            </a:r>
            <a:r>
              <a:rPr lang="zh-CN" altLang="en-US" dirty="0"/>
              <a:t>重启后队列存在。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Consumer</a:t>
            </a:r>
            <a:r>
              <a:rPr lang="zh-CN" altLang="en-US" dirty="0"/>
              <a:t>应用要能幂等性的处理消息。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/>
              <a:t>rabbitmq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Rabbitmq</a:t>
            </a:r>
            <a:r>
              <a:rPr lang="zh-CN" altLang="en-US" dirty="0"/>
              <a:t>要部署成集群模式</a:t>
            </a:r>
            <a:r>
              <a:rPr lang="en-US" altLang="zh-CN" dirty="0"/>
              <a:t>3</a:t>
            </a:r>
            <a:r>
              <a:rPr lang="zh-CN" altLang="en-US" dirty="0"/>
              <a:t>台以上。</a:t>
            </a:r>
            <a:endParaRPr lang="en-US" altLang="zh-CN" dirty="0"/>
          </a:p>
          <a:p>
            <a:pPr marL="774700" lvl="1" indent="-342900">
              <a:buFont typeface="Arial" panose="020B0604020202020204" pitchFamily="34" charset="0"/>
              <a:buChar char="•"/>
            </a:pPr>
            <a:r>
              <a:rPr lang="en-US" altLang="zh-CN" dirty="0" err="1"/>
              <a:t>rabbitmq</a:t>
            </a:r>
            <a:r>
              <a:rPr lang="zh-CN" altLang="en-US" dirty="0"/>
              <a:t>中配置</a:t>
            </a:r>
            <a:r>
              <a:rPr lang="en-US" altLang="zh-CN" dirty="0"/>
              <a:t>ha-policy</a:t>
            </a:r>
            <a:r>
              <a:rPr lang="zh-CN" altLang="en-US" dirty="0"/>
              <a:t>给</a:t>
            </a:r>
            <a:r>
              <a:rPr lang="en-US" altLang="zh-CN" dirty="0"/>
              <a:t>queue</a:t>
            </a:r>
            <a:r>
              <a:rPr lang="zh-CN" altLang="en-US" dirty="0"/>
              <a:t>，每个</a:t>
            </a:r>
            <a:r>
              <a:rPr lang="en-US" altLang="zh-CN" dirty="0" err="1"/>
              <a:t>rabbitmq</a:t>
            </a:r>
            <a:r>
              <a:rPr lang="zh-CN" altLang="en-US" dirty="0"/>
              <a:t>上都有同样的</a:t>
            </a:r>
            <a:r>
              <a:rPr lang="en-US" altLang="zh-CN" dirty="0"/>
              <a:t>queue</a:t>
            </a:r>
            <a:r>
              <a:rPr lang="zh-CN" altLang="en-US" dirty="0"/>
              <a:t>，确保</a:t>
            </a:r>
            <a:r>
              <a:rPr lang="en-US" altLang="zh-CN" dirty="0"/>
              <a:t>down</a:t>
            </a:r>
            <a:r>
              <a:rPr lang="zh-CN" altLang="en-US" dirty="0"/>
              <a:t>一台没有问题。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参考</a:t>
            </a:r>
            <a:r>
              <a:rPr lang="en-US" altLang="zh-CN" dirty="0">
                <a:hlinkClick r:id="rId2"/>
              </a:rPr>
              <a:t>https://www.rabbitmq.com/ha.html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https://www.rabbitmq.com/reliability.html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076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</a:t>
            </a:r>
            <a:r>
              <a:rPr lang="en-US" altLang="zh-CN" sz="2800" dirty="0" err="1"/>
              <a:t>q</a:t>
            </a:r>
            <a:r>
              <a:rPr lang="en-US" altLang="zh-CN" sz="2800" dirty="0"/>
              <a:t> Cluster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F2ADAE-22C9-47E7-A759-88ABF8347647}"/>
              </a:ext>
            </a:extLst>
          </p:cNvPr>
          <p:cNvSpPr txBox="1"/>
          <p:nvPr/>
        </p:nvSpPr>
        <p:spPr>
          <a:xfrm>
            <a:off x="667146" y="1219526"/>
            <a:ext cx="9886315" cy="326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err="1"/>
              <a:t>Rabbitmq</a:t>
            </a:r>
            <a:r>
              <a:rPr lang="zh-CN" altLang="en-US" dirty="0"/>
              <a:t>集群使用</a:t>
            </a:r>
            <a:r>
              <a:rPr lang="en-US" altLang="zh-CN" dirty="0"/>
              <a:t>cookie</a:t>
            </a:r>
            <a:r>
              <a:rPr lang="zh-CN" altLang="en-US" dirty="0"/>
              <a:t>来加入集群，只有拥有同样</a:t>
            </a:r>
            <a:r>
              <a:rPr lang="en-US" altLang="zh-CN" dirty="0"/>
              <a:t>cookie</a:t>
            </a:r>
            <a:r>
              <a:rPr lang="zh-CN" altLang="en-US" dirty="0"/>
              <a:t>的</a:t>
            </a:r>
            <a:r>
              <a:rPr lang="en-US" altLang="zh-CN" dirty="0"/>
              <a:t>erlang</a:t>
            </a:r>
            <a:r>
              <a:rPr lang="zh-CN" altLang="en-US" dirty="0"/>
              <a:t>节点才能加入。</a:t>
            </a:r>
            <a:endParaRPr lang="en-US" altLang="zh-CN" dirty="0"/>
          </a:p>
          <a:p>
            <a:r>
              <a:rPr lang="zh-CN" altLang="en-US" dirty="0"/>
              <a:t>启动三个</a:t>
            </a:r>
            <a:r>
              <a:rPr lang="en-US" altLang="zh-CN" dirty="0" err="1"/>
              <a:t>rabbitmq</a:t>
            </a:r>
            <a:r>
              <a:rPr lang="zh-CN" altLang="en-US" dirty="0"/>
              <a:t>节点</a:t>
            </a:r>
            <a:endParaRPr lang="en-US" altLang="zh-CN" dirty="0"/>
          </a:p>
          <a:p>
            <a:r>
              <a:rPr lang="en-US" altLang="zh-CN" sz="1100" dirty="0"/>
              <a:t>docker run -d --hostname rabbit1 --name myrabbit1 -p 15672:15672 -p 5672:5672 -e RABBITMQ_ERLANG_COOKIE='</a:t>
            </a:r>
            <a:r>
              <a:rPr lang="en-US" altLang="zh-CN" sz="1100" dirty="0" err="1"/>
              <a:t>rabbitcookie</a:t>
            </a:r>
            <a:r>
              <a:rPr lang="en-US" altLang="zh-CN" sz="1100" dirty="0"/>
              <a:t>' rabbitmq:3.8.0-rc.1-management</a:t>
            </a:r>
          </a:p>
          <a:p>
            <a:r>
              <a:rPr lang="en-US" altLang="zh-CN" sz="1100" dirty="0"/>
              <a:t>docker run -d --hostname rabbit2 --name myrabbit2 -p 15673:15672 -p 5673:5672 --link myrabbit1:rabbit1 -e RABBITMQ_ERLANG_COOKIE='</a:t>
            </a:r>
            <a:r>
              <a:rPr lang="en-US" altLang="zh-CN" sz="1100" dirty="0" err="1"/>
              <a:t>rabbitcookie</a:t>
            </a:r>
            <a:r>
              <a:rPr lang="en-US" altLang="zh-CN" sz="1100" dirty="0"/>
              <a:t>' rabbitmq:3.8.0-rc.1-management</a:t>
            </a:r>
          </a:p>
          <a:p>
            <a:r>
              <a:rPr lang="en-US" altLang="zh-CN" sz="1100" dirty="0"/>
              <a:t>docker run -d --hostname rabbit3 --name myrabbit3 -p 15674:15672 -p 5674:5672 --link myrabbit1:rabbit1 --link myrabbit2:rabbit2 -e RABBITMQ_ERLANG_COOKIE='</a:t>
            </a:r>
            <a:r>
              <a:rPr lang="en-US" altLang="zh-CN" sz="1100" dirty="0" err="1"/>
              <a:t>rabbitcookie</a:t>
            </a:r>
            <a:r>
              <a:rPr lang="en-US" altLang="zh-CN" sz="1100" dirty="0"/>
              <a:t>' rabbitmq:3.8.0-rc.1-management</a:t>
            </a:r>
          </a:p>
          <a:p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dirty="0"/>
              <a:t>将三个</a:t>
            </a:r>
            <a:r>
              <a:rPr lang="en-US" altLang="zh-CN" dirty="0" err="1"/>
              <a:t>rabbitmq</a:t>
            </a:r>
            <a:r>
              <a:rPr lang="zh-CN" altLang="en-US" dirty="0"/>
              <a:t>组成集群</a:t>
            </a:r>
            <a:endParaRPr lang="en-US" altLang="zh-CN" dirty="0"/>
          </a:p>
          <a:p>
            <a:r>
              <a:rPr lang="en-US" altLang="zh-CN" sz="1100" dirty="0"/>
              <a:t>docker exec myrabbit1 bash -c '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stop_app</a:t>
            </a:r>
            <a:r>
              <a:rPr lang="en-US" altLang="zh-CN" sz="1100" dirty="0"/>
              <a:t>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reset;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start_app</a:t>
            </a:r>
            <a:r>
              <a:rPr lang="en-US" altLang="zh-CN" sz="1100" dirty="0"/>
              <a:t>'</a:t>
            </a:r>
          </a:p>
          <a:p>
            <a:r>
              <a:rPr lang="en-US" altLang="zh-CN" sz="1100" dirty="0"/>
              <a:t>docker exec myrabbit2 bash -c '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stop_app</a:t>
            </a:r>
            <a:r>
              <a:rPr lang="en-US" altLang="zh-CN" sz="1100" dirty="0"/>
              <a:t>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reset;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join_cluster</a:t>
            </a:r>
            <a:r>
              <a:rPr lang="en-US" altLang="zh-CN" sz="1100" dirty="0"/>
              <a:t>  rabbit@rabbit1;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start_app</a:t>
            </a:r>
            <a:r>
              <a:rPr lang="en-US" altLang="zh-CN" sz="1100" dirty="0"/>
              <a:t>'</a:t>
            </a:r>
          </a:p>
          <a:p>
            <a:r>
              <a:rPr lang="en-US" altLang="zh-CN" sz="1100" dirty="0"/>
              <a:t>docker exec myrabbit3 bash -c '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stop_app</a:t>
            </a:r>
            <a:r>
              <a:rPr lang="en-US" altLang="zh-CN" sz="1100" dirty="0"/>
              <a:t>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reset;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join_cluster</a:t>
            </a:r>
            <a:r>
              <a:rPr lang="en-US" altLang="zh-CN" sz="1100" dirty="0"/>
              <a:t>  rabbit@rabbit1; </a:t>
            </a:r>
            <a:r>
              <a:rPr lang="en-US" altLang="zh-CN" sz="1100" dirty="0" err="1"/>
              <a:t>rabbitmqctl</a:t>
            </a:r>
            <a:r>
              <a:rPr lang="en-US" altLang="zh-CN" sz="1100" dirty="0"/>
              <a:t> </a:t>
            </a:r>
            <a:r>
              <a:rPr lang="en-US" altLang="zh-CN" sz="1100" dirty="0" err="1"/>
              <a:t>start_app</a:t>
            </a:r>
            <a:r>
              <a:rPr lang="en-US" altLang="zh-CN" sz="1100"/>
              <a:t>'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dirty="0"/>
              <a:t>查看集群状态</a:t>
            </a:r>
            <a:endParaRPr lang="en-US" altLang="zh-CN" dirty="0"/>
          </a:p>
          <a:p>
            <a:r>
              <a:rPr lang="en-US" altLang="zh-CN" dirty="0" err="1"/>
              <a:t>rabbitmqctl</a:t>
            </a:r>
            <a:r>
              <a:rPr lang="en-US" altLang="zh-CN" dirty="0"/>
              <a:t> </a:t>
            </a:r>
            <a:r>
              <a:rPr lang="en-US" altLang="zh-CN" dirty="0" err="1"/>
              <a:t>cluster_status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4EE44C-BA24-49ED-AED6-A9F2E0F62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128" y="4188907"/>
            <a:ext cx="3724503" cy="18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</a:t>
            </a:r>
            <a:r>
              <a:rPr lang="en-US" altLang="zh-CN" sz="2800" dirty="0" err="1"/>
              <a:t>q</a:t>
            </a:r>
            <a:r>
              <a:rPr lang="en-US" altLang="zh-CN" sz="2800" dirty="0"/>
              <a:t> Cluster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C7DD86-2917-460A-9B9C-283EED1F396C}"/>
              </a:ext>
            </a:extLst>
          </p:cNvPr>
          <p:cNvSpPr/>
          <p:nvPr/>
        </p:nvSpPr>
        <p:spPr>
          <a:xfrm>
            <a:off x="617299" y="1040075"/>
            <a:ext cx="50706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Arial Unicode MS" panose="020B0604020202020204" pitchFamily="34" charset="-122"/>
              </a:rPr>
              <a:t>启用页面管理插件</a:t>
            </a:r>
            <a:endParaRPr lang="en-US" altLang="zh-CN" sz="1800" dirty="0">
              <a:latin typeface="Arial Unicode MS" panose="020B0604020202020204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latin typeface="Arial Unicode MS" panose="020B0604020202020204" pitchFamily="34" charset="-122"/>
              </a:rPr>
              <a:t>rabbitmq-plugins enable rabbitmq_management</a:t>
            </a:r>
            <a:endParaRPr lang="en-US" altLang="zh-CN" sz="1800" dirty="0">
              <a:latin typeface="Arial Unicode MS" panose="020B0604020202020204" pitchFamily="34" charset="-122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latin typeface="Arial Unicode MS" panose="020B0604020202020204" pitchFamily="34" charset="-122"/>
              </a:rPr>
              <a:t>登陆</a:t>
            </a:r>
            <a:r>
              <a:rPr lang="en-US" altLang="zh-CN" sz="1800" dirty="0">
                <a:latin typeface="Arial Unicode MS" panose="020B0604020202020204" pitchFamily="34" charset="-122"/>
              </a:rPr>
              <a:t>http://10.51.60.130:15672/#/</a:t>
            </a:r>
            <a:r>
              <a:rPr lang="zh-CN" altLang="zh-CN" sz="800" dirty="0"/>
              <a:t> </a:t>
            </a:r>
            <a:endParaRPr lang="zh-CN" altLang="zh-CN" sz="4000" dirty="0"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A0E36C-FC8E-4713-A573-A71580A1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2078390"/>
            <a:ext cx="6184196" cy="38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5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</a:t>
            </a:r>
            <a:r>
              <a:rPr lang="en-US" altLang="zh-CN" sz="2800" dirty="0" err="1"/>
              <a:t>q</a:t>
            </a:r>
            <a:r>
              <a:rPr lang="en-US" altLang="zh-CN" sz="2800" dirty="0"/>
              <a:t> HA queue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F2ADAE-22C9-47E7-A759-88ABF8347647}"/>
              </a:ext>
            </a:extLst>
          </p:cNvPr>
          <p:cNvSpPr txBox="1"/>
          <p:nvPr/>
        </p:nvSpPr>
        <p:spPr>
          <a:xfrm>
            <a:off x="667146" y="1092305"/>
            <a:ext cx="988631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err="1"/>
              <a:t>Rabbitmq</a:t>
            </a:r>
            <a:r>
              <a:rPr lang="zh-CN" altLang="en-US" dirty="0"/>
              <a:t>集群中，</a:t>
            </a:r>
            <a:r>
              <a:rPr lang="en-US" altLang="zh-CN" dirty="0"/>
              <a:t>queue</a:t>
            </a:r>
            <a:r>
              <a:rPr lang="zh-CN" altLang="en-US" dirty="0"/>
              <a:t>的数据默认只在该</a:t>
            </a:r>
            <a:r>
              <a:rPr lang="en-US" altLang="zh-CN" dirty="0"/>
              <a:t>queue</a:t>
            </a:r>
            <a:r>
              <a:rPr lang="zh-CN" altLang="en-US" dirty="0"/>
              <a:t>创建出来的节点上。需要创建</a:t>
            </a:r>
            <a:r>
              <a:rPr lang="en-US" altLang="zh-CN" dirty="0"/>
              <a:t>mirror queue</a:t>
            </a:r>
            <a:r>
              <a:rPr lang="zh-CN" altLang="en-US" dirty="0"/>
              <a:t>来</a:t>
            </a:r>
            <a:endParaRPr lang="en-US" altLang="zh-CN" dirty="0"/>
          </a:p>
          <a:p>
            <a:r>
              <a:rPr lang="zh-CN" altLang="en-US" dirty="0"/>
              <a:t>避免单点故障。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为了确保使用</a:t>
            </a:r>
            <a:r>
              <a:rPr lang="en-US" altLang="zh-CN" dirty="0" err="1"/>
              <a:t>rabbitmq</a:t>
            </a:r>
            <a:r>
              <a:rPr lang="zh-CN" altLang="en-US" dirty="0"/>
              <a:t>的</a:t>
            </a:r>
            <a:r>
              <a:rPr lang="en-US" altLang="zh-CN" dirty="0"/>
              <a:t>queue</a:t>
            </a:r>
            <a:r>
              <a:rPr lang="zh-CN" altLang="en-US" dirty="0"/>
              <a:t>不丢失，必须创建</a:t>
            </a:r>
            <a:r>
              <a:rPr lang="en-US" altLang="zh-CN" dirty="0"/>
              <a:t>mirror 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rabbitmqctl set_policy ha '.*' '{"ha-mode":"all"}'   --apply-to queues</a:t>
            </a:r>
          </a:p>
          <a:p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215990B-B206-4A1D-89CD-CA4184794FD0}"/>
              </a:ext>
            </a:extLst>
          </p:cNvPr>
          <p:cNvSpPr/>
          <p:nvPr/>
        </p:nvSpPr>
        <p:spPr>
          <a:xfrm>
            <a:off x="667146" y="3063115"/>
            <a:ext cx="914476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181EE6-A7AB-46DF-B4D4-C6785FF6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11" y="2678111"/>
            <a:ext cx="9848850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9BAFA9-35E9-4789-B2C2-99050C4C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1" y="4110878"/>
            <a:ext cx="73247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3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Rabbitmq</a:t>
            </a:r>
            <a:r>
              <a:rPr lang="en-US" altLang="zh-CN" sz="2800" dirty="0">
                <a:solidFill>
                  <a:schemeClr val="tx1"/>
                </a:solidFill>
              </a:rPr>
              <a:t> HA queue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CC24F9-B438-462F-88CF-401DD844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170" y="2375108"/>
            <a:ext cx="3695238" cy="3542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E299DCB-A71A-4C2B-8552-6CA90FCCA553}"/>
              </a:ext>
            </a:extLst>
          </p:cNvPr>
          <p:cNvSpPr/>
          <p:nvPr/>
        </p:nvSpPr>
        <p:spPr>
          <a:xfrm>
            <a:off x="617299" y="1194560"/>
            <a:ext cx="9001182" cy="349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RabbitMQ </a:t>
            </a:r>
            <a:r>
              <a:rPr lang="zh-CN" altLang="en-US" dirty="0"/>
              <a:t>使用自创的 </a:t>
            </a:r>
            <a:r>
              <a:rPr lang="en-US" altLang="zh-CN" dirty="0"/>
              <a:t>GM </a:t>
            </a:r>
            <a:r>
              <a:rPr lang="zh-CN" altLang="en-US" dirty="0"/>
              <a:t>算法（</a:t>
            </a:r>
            <a:r>
              <a:rPr lang="en-US" altLang="zh-CN" dirty="0"/>
              <a:t>Guaranteed Multicast</a:t>
            </a:r>
            <a:r>
              <a:rPr lang="zh-CN" altLang="en-US" dirty="0"/>
              <a:t>）进行集群同步。</a:t>
            </a:r>
            <a:endParaRPr lang="en-US" altLang="zh-CN" dirty="0"/>
          </a:p>
          <a:p>
            <a:r>
              <a:rPr lang="en-US" altLang="zh-CN" dirty="0"/>
              <a:t>GM </a:t>
            </a:r>
            <a:r>
              <a:rPr lang="zh-CN" altLang="en-US" dirty="0"/>
              <a:t>可靠多播将集群中所有节点组成一个环。</a:t>
            </a:r>
            <a:r>
              <a:rPr lang="en-US" altLang="zh-CN" dirty="0"/>
              <a:t>Log </a:t>
            </a:r>
            <a:r>
              <a:rPr lang="zh-CN" altLang="en-US" dirty="0"/>
              <a:t>复制依次从 </a:t>
            </a:r>
            <a:r>
              <a:rPr lang="en-US" altLang="zh-CN" dirty="0"/>
              <a:t>Leader </a:t>
            </a:r>
            <a:r>
              <a:rPr lang="zh-CN" altLang="en-US" dirty="0"/>
              <a:t>向后继节点传播，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/>
              <a:t>Leader </a:t>
            </a:r>
            <a:r>
              <a:rPr lang="zh-CN" altLang="en-US" dirty="0"/>
              <a:t>再次收到该请求时，发出确认消息在环中传播，直至 </a:t>
            </a:r>
            <a:r>
              <a:rPr lang="en-US" altLang="zh-CN" dirty="0"/>
              <a:t>Leader </a:t>
            </a:r>
            <a:r>
              <a:rPr lang="zh-CN" altLang="en-US" dirty="0"/>
              <a:t>再次收到该确认消息，</a:t>
            </a:r>
            <a:endParaRPr lang="en-US" altLang="zh-CN" dirty="0"/>
          </a:p>
          <a:p>
            <a:r>
              <a:rPr lang="zh-CN" altLang="en-US" dirty="0"/>
              <a:t>表明 </a:t>
            </a:r>
            <a:r>
              <a:rPr lang="en-US" altLang="zh-CN" dirty="0"/>
              <a:t>Log </a:t>
            </a:r>
            <a:r>
              <a:rPr lang="zh-CN" altLang="en-US" dirty="0"/>
              <a:t>在环中所有节点同步完成。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ha</a:t>
            </a:r>
            <a:r>
              <a:rPr lang="zh-CN" altLang="en-US" dirty="0"/>
              <a:t>队列可以使集群宕机一台的时候不影响正常使用，提供高可用性。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 较复杂，学习难度大，官方自己也说复杂情况下没有保障</a:t>
            </a:r>
            <a:endParaRPr lang="en-US" altLang="zh-CN" dirty="0"/>
          </a:p>
          <a:p>
            <a:r>
              <a:rPr lang="en-US" altLang="zh-CN" dirty="0"/>
              <a:t>Existing mirrored queues have technical limitations that makes it</a:t>
            </a:r>
          </a:p>
          <a:p>
            <a:r>
              <a:rPr lang="en-US" altLang="zh-CN" dirty="0"/>
              <a:t> difficult to provide comprehensible guarantees and clear </a:t>
            </a:r>
          </a:p>
          <a:p>
            <a:r>
              <a:rPr lang="en-US" altLang="zh-CN" dirty="0"/>
              <a:t>failure handling semantics within RabbitMQ.</a:t>
            </a:r>
          </a:p>
          <a:p>
            <a:r>
              <a:rPr lang="en-US" altLang="zh-CN" dirty="0">
                <a:hlinkClick r:id="rId3"/>
              </a:rPr>
              <a:t>https://www.rabbitmq.com/quorum-queues.html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952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 err="1">
                <a:solidFill>
                  <a:schemeClr val="tx1"/>
                </a:solidFill>
              </a:rPr>
              <a:t>Rabbitmq</a:t>
            </a:r>
            <a:r>
              <a:rPr lang="en-US" altLang="zh-CN" sz="2800" dirty="0">
                <a:solidFill>
                  <a:schemeClr val="tx1"/>
                </a:solidFill>
              </a:rPr>
              <a:t> quorum queue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E299DCB-A71A-4C2B-8552-6CA90FCCA553}"/>
              </a:ext>
            </a:extLst>
          </p:cNvPr>
          <p:cNvSpPr/>
          <p:nvPr/>
        </p:nvSpPr>
        <p:spPr>
          <a:xfrm>
            <a:off x="617299" y="1194560"/>
            <a:ext cx="8903399" cy="24468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RabbitMQ 3.8</a:t>
            </a:r>
            <a:r>
              <a:rPr lang="zh-CN" altLang="en-US" dirty="0"/>
              <a:t>版本</a:t>
            </a: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号发布，提供了一种全新的</a:t>
            </a:r>
            <a:r>
              <a:rPr lang="en-US" altLang="zh-CN" dirty="0"/>
              <a:t>quorum queue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Raft</a:t>
            </a:r>
            <a:r>
              <a:rPr lang="zh-CN" altLang="en-US" dirty="0"/>
              <a:t>算法，</a:t>
            </a:r>
            <a:r>
              <a:rPr lang="en-US" altLang="zh-CN" dirty="0"/>
              <a:t>Raft </a:t>
            </a:r>
            <a:r>
              <a:rPr lang="zh-CN" altLang="en-US" dirty="0"/>
              <a:t>协议中，</a:t>
            </a:r>
            <a:r>
              <a:rPr lang="en-US" altLang="zh-CN" dirty="0"/>
              <a:t>Log </a:t>
            </a:r>
            <a:r>
              <a:rPr lang="zh-CN" altLang="en-US" dirty="0"/>
              <a:t>复制只要大多数节点向 </a:t>
            </a:r>
            <a:r>
              <a:rPr lang="en-US" altLang="zh-CN" dirty="0"/>
              <a:t>Leader </a:t>
            </a:r>
            <a:r>
              <a:rPr lang="zh-CN" altLang="en-US" dirty="0"/>
              <a:t>返回成功，</a:t>
            </a:r>
            <a:endParaRPr lang="en-US" altLang="zh-CN" dirty="0"/>
          </a:p>
          <a:p>
            <a:r>
              <a:rPr lang="en-US" altLang="zh-CN" dirty="0"/>
              <a:t>Leader </a:t>
            </a:r>
            <a:r>
              <a:rPr lang="zh-CN" altLang="en-US" dirty="0"/>
              <a:t>就可以应用该请求，向客户端返回成功。所有对消息的操作都要在落盘后进行，最好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 err="1"/>
              <a:t>ssd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适用于关键队列，买卖，投票场景（对数据安全和错误要求高，对延迟要求低的场景）。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使用方法：</a:t>
            </a:r>
            <a:endParaRPr lang="en-US" altLang="zh-CN" dirty="0"/>
          </a:p>
          <a:p>
            <a:r>
              <a:rPr lang="zh-CN" altLang="en-US" dirty="0"/>
              <a:t>应用程序在创建</a:t>
            </a:r>
            <a:r>
              <a:rPr lang="en-US" altLang="zh-CN" dirty="0"/>
              <a:t>queue</a:t>
            </a:r>
            <a:r>
              <a:rPr lang="zh-CN" altLang="en-US" dirty="0"/>
              <a:t>的时候，加上</a:t>
            </a:r>
            <a:r>
              <a:rPr lang="en-US" altLang="zh-CN" dirty="0"/>
              <a:t>arguments</a:t>
            </a:r>
            <a:r>
              <a:rPr lang="zh-CN" altLang="en-US" dirty="0"/>
              <a:t>，内容为“</a:t>
            </a:r>
            <a:r>
              <a:rPr lang="en-US" altLang="zh-CN" dirty="0"/>
              <a:t>x-queue-type</a:t>
            </a:r>
            <a:r>
              <a:rPr lang="zh-CN" altLang="en-US" dirty="0"/>
              <a:t>”</a:t>
            </a:r>
            <a:r>
              <a:rPr lang="en-US" altLang="zh-CN" dirty="0"/>
              <a:t>=</a:t>
            </a:r>
            <a:r>
              <a:rPr lang="zh-CN" altLang="en-US" dirty="0"/>
              <a:t>“</a:t>
            </a:r>
            <a:r>
              <a:rPr lang="en-US" altLang="zh-CN" dirty="0"/>
              <a:t>quorum</a:t>
            </a:r>
            <a:r>
              <a:rPr lang="zh-CN" altLang="en-US" dirty="0"/>
              <a:t>”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8B839F-24FA-4815-A865-6710C5A46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380" y="3870104"/>
            <a:ext cx="5666667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7817" y="925091"/>
            <a:ext cx="9886315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RabbitMQ </a:t>
            </a:r>
            <a:r>
              <a:rPr lang="zh-CN" altLang="en-US" dirty="0"/>
              <a:t>消息队列，提供应用间的异步通信和解耦功能，目前主要基于</a:t>
            </a:r>
            <a:r>
              <a:rPr lang="en-US" altLang="zh-CN" dirty="0"/>
              <a:t>AMQP-0-9-1</a:t>
            </a:r>
            <a:r>
              <a:rPr lang="zh-CN" altLang="en-US" dirty="0"/>
              <a:t>（</a:t>
            </a:r>
            <a:r>
              <a:rPr lang="en-US" altLang="zh-CN" b="1" dirty="0"/>
              <a:t>Advanced Message Queuing Protocol</a:t>
            </a:r>
            <a:r>
              <a:rPr lang="zh-CN" altLang="en-US" dirty="0"/>
              <a:t>）</a:t>
            </a:r>
            <a:r>
              <a:rPr lang="zh-CN" altLang="zh-CN" dirty="0"/>
              <a:t>高级消息队列协议</a:t>
            </a:r>
            <a:r>
              <a:rPr lang="zh-CN" altLang="en-US" dirty="0"/>
              <a:t>协议实现。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Rabbitmq</a:t>
            </a:r>
            <a:r>
              <a:rPr lang="zh-CN" altLang="en-US" dirty="0"/>
              <a:t>采用</a:t>
            </a:r>
            <a:r>
              <a:rPr lang="en-US" altLang="zh-CN" dirty="0"/>
              <a:t>erlang</a:t>
            </a:r>
            <a:r>
              <a:rPr lang="zh-CN" altLang="en-US" dirty="0"/>
              <a:t>语言编写，</a:t>
            </a:r>
            <a:r>
              <a:rPr lang="en-US" altLang="zh-CN" dirty="0"/>
              <a:t>erlang</a:t>
            </a:r>
            <a:r>
              <a:rPr lang="zh-CN" altLang="en-US" dirty="0"/>
              <a:t>语言由爱立信设计，专注于分布式和并发，在电信领域应用广泛，可靠性很高。</a:t>
            </a:r>
            <a:r>
              <a:rPr lang="en-US" altLang="zh-CN" dirty="0" err="1"/>
              <a:t>Rabbitmq</a:t>
            </a:r>
            <a:r>
              <a:rPr lang="zh-CN" altLang="en-US" dirty="0"/>
              <a:t>基于</a:t>
            </a:r>
            <a:r>
              <a:rPr lang="en-US" altLang="zh-CN" dirty="0"/>
              <a:t>erlang</a:t>
            </a:r>
            <a:r>
              <a:rPr lang="zh-CN" altLang="en-US" dirty="0"/>
              <a:t>中的</a:t>
            </a:r>
            <a:r>
              <a:rPr lang="en-US" altLang="zh-CN" dirty="0"/>
              <a:t>OTP</a:t>
            </a:r>
            <a:r>
              <a:rPr lang="zh-CN" altLang="en-US" dirty="0"/>
              <a:t>（</a:t>
            </a:r>
            <a:r>
              <a:rPr lang="en-US" altLang="zh-CN" dirty="0"/>
              <a:t>Open Telecom Platform</a:t>
            </a:r>
            <a:r>
              <a:rPr lang="zh-CN" altLang="en-US" dirty="0"/>
              <a:t>）为了开发高并发，分布式，容错系统的一系列库</a:t>
            </a:r>
            <a:r>
              <a:rPr lang="en-US" altLang="zh-CN" dirty="0"/>
              <a:t>/</a:t>
            </a:r>
            <a:r>
              <a:rPr lang="zh-CN" altLang="en-US" dirty="0"/>
              <a:t>工具</a:t>
            </a:r>
            <a:r>
              <a:rPr lang="en-US" altLang="zh-CN" dirty="0"/>
              <a:t>/</a:t>
            </a:r>
            <a:r>
              <a:rPr lang="zh-CN" altLang="en-US" dirty="0"/>
              <a:t>设计思想，相当于</a:t>
            </a:r>
            <a:r>
              <a:rPr lang="en-US" altLang="zh-CN" dirty="0"/>
              <a:t>python</a:t>
            </a:r>
            <a:r>
              <a:rPr lang="zh-CN" altLang="en-US" dirty="0"/>
              <a:t>语言中的</a:t>
            </a:r>
            <a:r>
              <a:rPr lang="en-US" altLang="zh-CN" dirty="0"/>
              <a:t>module</a:t>
            </a:r>
            <a:r>
              <a:rPr lang="zh-CN" altLang="en-US" dirty="0"/>
              <a:t>，借助这些</a:t>
            </a:r>
            <a:r>
              <a:rPr lang="en-US" altLang="zh-CN" dirty="0"/>
              <a:t>module</a:t>
            </a:r>
            <a:r>
              <a:rPr lang="zh-CN" altLang="en-US" dirty="0"/>
              <a:t>可以很容易开发应用。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D796E6-3876-4F25-9CFB-9E6F4F04A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7" y="4284857"/>
            <a:ext cx="1043519" cy="10435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7D382B-035E-45FE-9A5A-2EA7B67920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35" y="4310797"/>
            <a:ext cx="1184743" cy="1038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2C9F5-B829-451E-87F3-CDB9284E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410990"/>
            <a:ext cx="4554152" cy="9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5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r>
              <a:rPr lang="en-US" altLang="zh-CN" sz="2800" b="1" dirty="0"/>
              <a:t>Feature Matrix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98D0C75-8F30-44E8-B0F5-11B653F78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86781"/>
              </p:ext>
            </p:extLst>
          </p:nvPr>
        </p:nvGraphicFramePr>
        <p:xfrm>
          <a:off x="724788" y="1141172"/>
          <a:ext cx="8591967" cy="4197830"/>
        </p:xfrm>
        <a:graphic>
          <a:graphicData uri="http://schemas.openxmlformats.org/drawingml/2006/table">
            <a:tbl>
              <a:tblPr/>
              <a:tblGrid>
                <a:gridCol w="2863989">
                  <a:extLst>
                    <a:ext uri="{9D8B030D-6E8A-4147-A177-3AD203B41FA5}">
                      <a16:colId xmlns:a16="http://schemas.microsoft.com/office/drawing/2014/main" val="219024563"/>
                    </a:ext>
                  </a:extLst>
                </a:gridCol>
                <a:gridCol w="2863989">
                  <a:extLst>
                    <a:ext uri="{9D8B030D-6E8A-4147-A177-3AD203B41FA5}">
                      <a16:colId xmlns:a16="http://schemas.microsoft.com/office/drawing/2014/main" val="2218022618"/>
                    </a:ext>
                  </a:extLst>
                </a:gridCol>
                <a:gridCol w="2863989">
                  <a:extLst>
                    <a:ext uri="{9D8B030D-6E8A-4147-A177-3AD203B41FA5}">
                      <a16:colId xmlns:a16="http://schemas.microsoft.com/office/drawing/2014/main" val="476069870"/>
                    </a:ext>
                  </a:extLst>
                </a:gridCol>
              </a:tblGrid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Feature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Classic / HA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Quorum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62942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2"/>
                        </a:rPr>
                        <a:t>Non-durable queues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228363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2"/>
                        </a:rPr>
                        <a:t>Exclusivity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089826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Per message persistence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per message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always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08304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Membership changes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automatic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manual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40042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3"/>
                        </a:rPr>
                        <a:t>TTL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608471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4"/>
                        </a:rPr>
                        <a:t>Queue length limits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yes (drop-head strategy only)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58435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5"/>
                        </a:rPr>
                        <a:t>Lazy behaviour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663347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2"/>
                        </a:rPr>
                        <a:t>Priority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373791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hlinkClick r:id="rId6"/>
                        </a:rPr>
                        <a:t>Dead letter exchanges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042980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Adheres to </a:t>
                      </a:r>
                      <a:r>
                        <a:rPr lang="en-US" sz="1600">
                          <a:hlinkClick r:id="rId7"/>
                        </a:rPr>
                        <a:t>policies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partial (dlx, queue length limits)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37864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Reacts to </a:t>
                      </a:r>
                      <a:r>
                        <a:rPr lang="en-US" sz="1600">
                          <a:hlinkClick r:id="rId8"/>
                        </a:rPr>
                        <a:t>memory alarms</a:t>
                      </a:r>
                      <a:endParaRPr lang="en-US" sz="1600"/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75964"/>
                  </a:ext>
                </a:extLst>
              </a:tr>
              <a:tr h="31627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Poison message handling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no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 marL="79070" marR="79070" marT="39535" marB="3953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386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712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r>
              <a:rPr lang="en-US" altLang="zh-CN" sz="2800" b="1" dirty="0" err="1"/>
              <a:t>Openstack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rabbitmq</a:t>
            </a:r>
            <a:endParaRPr lang="en-US" altLang="zh-CN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1F49F6-EDEF-4EA2-8F96-80AD75E81248}"/>
              </a:ext>
            </a:extLst>
          </p:cNvPr>
          <p:cNvSpPr/>
          <p:nvPr/>
        </p:nvSpPr>
        <p:spPr>
          <a:xfrm>
            <a:off x="617299" y="1194560"/>
            <a:ext cx="8268610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目前我们环境底层：</a:t>
            </a:r>
            <a:endParaRPr lang="en-US" altLang="zh-CN" dirty="0"/>
          </a:p>
          <a:p>
            <a:r>
              <a:rPr lang="en-US" altLang="zh-CN" dirty="0" err="1"/>
              <a:t>rabbitmq</a:t>
            </a:r>
            <a:r>
              <a:rPr lang="en-US" altLang="zh-CN" dirty="0"/>
              <a:t> 3</a:t>
            </a:r>
            <a:r>
              <a:rPr lang="zh-CN" altLang="en-US" dirty="0"/>
              <a:t>台集群模式</a:t>
            </a:r>
            <a:endParaRPr lang="en-US" altLang="zh-CN" dirty="0"/>
          </a:p>
          <a:p>
            <a:r>
              <a:rPr lang="en-US" altLang="zh-CN" dirty="0"/>
              <a:t>queue</a:t>
            </a:r>
            <a:r>
              <a:rPr lang="zh-CN" altLang="en-US" dirty="0"/>
              <a:t>都用</a:t>
            </a:r>
            <a:r>
              <a:rPr lang="en-US" altLang="zh-CN" dirty="0"/>
              <a:t>policy</a:t>
            </a:r>
            <a:r>
              <a:rPr lang="zh-CN" altLang="en-US" dirty="0"/>
              <a:t>设置为</a:t>
            </a:r>
            <a:r>
              <a:rPr lang="en-US" altLang="zh-CN" dirty="0"/>
              <a:t>ha</a:t>
            </a:r>
          </a:p>
          <a:p>
            <a:r>
              <a:rPr lang="en-US" altLang="zh-CN" dirty="0" err="1"/>
              <a:t>Openstack</a:t>
            </a:r>
            <a:r>
              <a:rPr lang="zh-CN" altLang="en-US" dirty="0"/>
              <a:t>服务设置了</a:t>
            </a:r>
            <a:r>
              <a:rPr lang="en-US" altLang="zh-CN" dirty="0"/>
              <a:t>10s</a:t>
            </a:r>
            <a:r>
              <a:rPr lang="zh-CN" altLang="en-US" dirty="0"/>
              <a:t>的心跳连接</a:t>
            </a:r>
            <a:r>
              <a:rPr lang="en-US" altLang="zh-CN" dirty="0" err="1"/>
              <a:t>rabbitmq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大规模环境下</a:t>
            </a:r>
            <a:r>
              <a:rPr lang="en-US" altLang="zh-CN" dirty="0" err="1"/>
              <a:t>rabbitmq</a:t>
            </a:r>
            <a:r>
              <a:rPr lang="zh-CN" altLang="en-US" dirty="0"/>
              <a:t>资源消耗不容小视。</a:t>
            </a:r>
            <a:r>
              <a:rPr lang="en-US" altLang="zh-CN" dirty="0"/>
              <a:t>Memory</a:t>
            </a:r>
            <a:r>
              <a:rPr lang="zh-CN" altLang="en-US" dirty="0"/>
              <a:t>经常</a:t>
            </a:r>
            <a:r>
              <a:rPr lang="en-US" altLang="zh-CN" dirty="0"/>
              <a:t>100G</a:t>
            </a:r>
            <a:r>
              <a:rPr lang="zh-CN" altLang="en-US" dirty="0"/>
              <a:t>以上。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可能的解决方案：</a:t>
            </a:r>
            <a:endParaRPr lang="en-US" altLang="zh-CN" dirty="0"/>
          </a:p>
          <a:p>
            <a:r>
              <a:rPr lang="zh-CN" altLang="en-US" dirty="0"/>
              <a:t>启用</a:t>
            </a:r>
            <a:r>
              <a:rPr lang="en-US" altLang="zh-CN" dirty="0" err="1"/>
              <a:t>rabbitmq</a:t>
            </a:r>
            <a:r>
              <a:rPr lang="zh-CN" altLang="en-US" dirty="0"/>
              <a:t>的</a:t>
            </a:r>
            <a:r>
              <a:rPr lang="en-US" altLang="zh-CN" dirty="0"/>
              <a:t>lazy queue</a:t>
            </a:r>
            <a:r>
              <a:rPr lang="zh-CN" altLang="en-US" dirty="0"/>
              <a:t>功能，所有消息都立即写入磁盘，当被使用到再加载内存。</a:t>
            </a:r>
            <a:endParaRPr lang="en-US" altLang="zh-CN" dirty="0"/>
          </a:p>
          <a:p>
            <a:r>
              <a:rPr lang="zh-CN" altLang="en-US" dirty="0"/>
              <a:t>更加精确的</a:t>
            </a:r>
            <a:r>
              <a:rPr lang="en-US" altLang="zh-CN" dirty="0"/>
              <a:t>ha policy</a:t>
            </a:r>
            <a:r>
              <a:rPr lang="zh-CN" altLang="en-US" dirty="0"/>
              <a:t>设置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AMQP 1-0</a:t>
            </a:r>
          </a:p>
        </p:txBody>
      </p:sp>
    </p:spTree>
    <p:extLst>
      <p:ext uri="{BB962C8B-B14F-4D97-AF65-F5344CB8AC3E}">
        <p14:creationId xmlns:p14="http://schemas.microsoft.com/office/powerpoint/2010/main" val="155587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r>
              <a:rPr lang="en-US" altLang="zh-CN" sz="2800" b="1" dirty="0"/>
              <a:t>neutron </a:t>
            </a:r>
            <a:r>
              <a:rPr lang="zh-CN" altLang="en-US" sz="2800" b="1" dirty="0"/>
              <a:t>中消息的使用的优化</a:t>
            </a:r>
            <a:endParaRPr lang="en-US" altLang="zh-CN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8B9051-9D54-45B7-8EFA-90A55D075689}"/>
              </a:ext>
            </a:extLst>
          </p:cNvPr>
          <p:cNvSpPr/>
          <p:nvPr/>
        </p:nvSpPr>
        <p:spPr>
          <a:xfrm>
            <a:off x="617299" y="1194560"/>
            <a:ext cx="4108817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Rpc</a:t>
            </a:r>
            <a:r>
              <a:rPr lang="en-US" altLang="zh-CN" dirty="0"/>
              <a:t> cast </a:t>
            </a:r>
            <a:r>
              <a:rPr lang="zh-CN" altLang="en-US" dirty="0"/>
              <a:t>异步调用远程方法</a:t>
            </a:r>
            <a:endParaRPr lang="en-US" altLang="zh-CN" dirty="0"/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Neutron port update</a:t>
            </a:r>
          </a:p>
          <a:p>
            <a:r>
              <a:rPr lang="zh-CN" altLang="en-US" dirty="0"/>
              <a:t>消息发送出去，程序就不管了，所以消息</a:t>
            </a:r>
            <a:endParaRPr lang="en-US" altLang="zh-CN" dirty="0"/>
          </a:p>
          <a:p>
            <a:r>
              <a:rPr lang="zh-CN" altLang="en-US" dirty="0"/>
              <a:t>必须保证不能被丢掉，这种情况必须使用</a:t>
            </a:r>
            <a:endParaRPr lang="en-US" altLang="zh-CN" dirty="0"/>
          </a:p>
          <a:p>
            <a:r>
              <a:rPr lang="en-US" altLang="zh-CN" dirty="0" err="1"/>
              <a:t>HA+durable</a:t>
            </a:r>
            <a:r>
              <a:rPr lang="en-US" altLang="zh-CN" dirty="0"/>
              <a:t> queue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7175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Rpc</a:t>
            </a:r>
            <a:r>
              <a:rPr lang="zh-CN" altLang="en-US" dirty="0"/>
              <a:t> </a:t>
            </a:r>
            <a:r>
              <a:rPr lang="en-US" altLang="zh-CN" dirty="0"/>
              <a:t>call </a:t>
            </a:r>
            <a:r>
              <a:rPr lang="zh-CN" altLang="en-US" dirty="0"/>
              <a:t>同步调用远程方法</a:t>
            </a:r>
            <a:endParaRPr lang="en-US" altLang="zh-CN" dirty="0"/>
          </a:p>
          <a:p>
            <a:pPr marL="7175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Vpn</a:t>
            </a:r>
            <a:r>
              <a:rPr lang="en-US" altLang="zh-CN" dirty="0"/>
              <a:t>-agent </a:t>
            </a:r>
            <a:r>
              <a:rPr lang="zh-CN" altLang="en-US" dirty="0"/>
              <a:t>启动</a:t>
            </a:r>
            <a:r>
              <a:rPr lang="en-US" altLang="zh-CN" dirty="0" err="1"/>
              <a:t>sync_routers</a:t>
            </a:r>
            <a:endParaRPr lang="en-US" altLang="zh-CN" dirty="0"/>
          </a:p>
          <a:p>
            <a:r>
              <a:rPr lang="zh-CN" altLang="en-US" dirty="0"/>
              <a:t>等待消息的返回结果，如果消息丢掉</a:t>
            </a:r>
            <a:endParaRPr lang="en-US" altLang="zh-CN" dirty="0"/>
          </a:p>
          <a:p>
            <a:r>
              <a:rPr lang="zh-CN" altLang="en-US" dirty="0"/>
              <a:t>应用程序可以再次调用，可以仅使用</a:t>
            </a:r>
            <a:endParaRPr lang="en-US" altLang="zh-CN" dirty="0"/>
          </a:p>
          <a:p>
            <a:r>
              <a:rPr lang="en-US" altLang="zh-CN" dirty="0"/>
              <a:t>Durable queue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AA938-146E-4391-952A-17350394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874" y="1022887"/>
            <a:ext cx="6572250" cy="2266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91B796-065F-494A-8F7C-D610EE70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88" y="3461510"/>
            <a:ext cx="6934200" cy="1085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9AAAFF-5C7B-4A18-AD64-09CF38496985}"/>
              </a:ext>
            </a:extLst>
          </p:cNvPr>
          <p:cNvSpPr/>
          <p:nvPr/>
        </p:nvSpPr>
        <p:spPr>
          <a:xfrm>
            <a:off x="5760244" y="5149511"/>
            <a:ext cx="575945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4"/>
              </a:rPr>
              <a:t>https://www.mirantis.com/blog/best-practices-rabbitmq-openstack/</a:t>
            </a:r>
            <a:r>
              <a:rPr lang="zh-CN" altLang="en-US" dirty="0"/>
              <a:t>  </a:t>
            </a:r>
            <a:r>
              <a:rPr lang="en-US" altLang="zh-CN" dirty="0" err="1"/>
              <a:t>mirantis</a:t>
            </a:r>
            <a:r>
              <a:rPr lang="zh-CN" altLang="en-US" dirty="0"/>
              <a:t>就是这样使用的，减轻</a:t>
            </a:r>
            <a:r>
              <a:rPr lang="en-US" altLang="zh-CN" dirty="0" err="1"/>
              <a:t>rabbitmq</a:t>
            </a:r>
            <a:r>
              <a:rPr lang="zh-CN" altLang="en-US" dirty="0"/>
              <a:t>资源消耗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65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r>
              <a:rPr lang="en-US" altLang="zh-CN" sz="2800" b="1" dirty="0"/>
              <a:t>AMQP 1.0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6BFF8E-50C8-4E24-A067-B66B56C0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8291947" cy="45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71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r>
              <a:rPr lang="en-US" altLang="zh-CN" sz="2800" b="1" dirty="0"/>
              <a:t>AMQP 1.0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2AF0BD-FC98-44C3-9EAF-801442D4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925091"/>
            <a:ext cx="7616064" cy="42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88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asted-image.png" descr="pasted-image.png"/>
          <p:cNvPicPr>
            <a:picLocks noChangeAspect="1"/>
          </p:cNvPicPr>
          <p:nvPr/>
        </p:nvPicPr>
        <p:blipFill>
          <a:blip r:embed="rId2">
            <a:alphaModFix amt="7334"/>
          </a:blip>
          <a:srcRect l="892" b="17477"/>
          <a:stretch>
            <a:fillRect/>
          </a:stretch>
        </p:blipFill>
        <p:spPr>
          <a:xfrm>
            <a:off x="-135531" y="-76060"/>
            <a:ext cx="11655703" cy="6601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2" name="文本框 51"/>
          <p:cNvSpPr/>
          <p:nvPr/>
        </p:nvSpPr>
        <p:spPr>
          <a:xfrm>
            <a:off x="-135531" y="2718923"/>
            <a:ext cx="11564064" cy="404495"/>
          </a:xfrm>
          <a:prstGeom prst="rect">
            <a:avLst/>
          </a:prstGeom>
          <a:ln w="12700">
            <a:miter lim="400000"/>
          </a:ln>
        </p:spPr>
        <p:txBody>
          <a:bodyPr wrap="square" lIns="57603" tIns="57603" rIns="57603" bIns="57603">
            <a:spAutoFit/>
          </a:bodyPr>
          <a:lstStyle>
            <a:lvl1pPr>
              <a:defRPr sz="1500">
                <a:solidFill>
                  <a:srgbClr val="FFFFFF"/>
                </a:solidFill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pPr algn="ctr"/>
            <a:r>
              <a:rPr sz="1890">
                <a:latin typeface="微软雅黑" panose="020B0503020204020204" pitchFamily="34" charset="-122"/>
                <a:ea typeface="微软雅黑" panose="020B0503020204020204" pitchFamily="34" charset="-122"/>
              </a:rPr>
              <a:t>华云数据——中国云计算及大数据  独角兽</a:t>
            </a:r>
          </a:p>
        </p:txBody>
      </p:sp>
      <p:pic>
        <p:nvPicPr>
          <p:cNvPr id="243" name="WechatIMG156.jpeg" descr="WechatIMG15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88" y="3638773"/>
            <a:ext cx="1150887" cy="11508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4" name="文本框 3"/>
          <p:cNvSpPr/>
          <p:nvPr/>
        </p:nvSpPr>
        <p:spPr>
          <a:xfrm>
            <a:off x="4603138" y="1526070"/>
            <a:ext cx="1878330" cy="1045210"/>
          </a:xfrm>
          <a:prstGeom prst="rect">
            <a:avLst/>
          </a:prstGeom>
          <a:ln w="12700">
            <a:miter lim="400000"/>
          </a:ln>
        </p:spPr>
        <p:txBody>
          <a:bodyPr wrap="none" lIns="57598" tIns="57598" rIns="57598" bIns="57598">
            <a:spAutoFit/>
          </a:bodyPr>
          <a:lstStyle>
            <a:lvl1pPr defTabSz="3251200">
              <a:defRPr sz="4800">
                <a:solidFill>
                  <a:srgbClr val="FFFFFF"/>
                </a:solidFill>
                <a:latin typeface="HYYaKuHeiW"/>
                <a:ea typeface="HYYaKuHeiW"/>
                <a:cs typeface="HYYaKuHeiW"/>
                <a:sym typeface="HYYaKuHeiW"/>
              </a:defRPr>
            </a:lvl1pPr>
          </a:lstStyle>
          <a:p>
            <a:r>
              <a:rPr sz="6045"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99" y="925091"/>
            <a:ext cx="9886315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历史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2007</a:t>
            </a:r>
            <a:r>
              <a:rPr lang="zh-CN" altLang="en-US" dirty="0"/>
              <a:t>年 </a:t>
            </a:r>
            <a:r>
              <a:rPr lang="en-US" altLang="zh-CN" dirty="0"/>
              <a:t>Rabbit</a:t>
            </a:r>
            <a:r>
              <a:rPr lang="zh-CN" altLang="en-US" dirty="0"/>
              <a:t>公司开发了</a:t>
            </a:r>
            <a:r>
              <a:rPr lang="en-US" altLang="zh-CN" dirty="0" err="1"/>
              <a:t>rabbitmq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2010</a:t>
            </a:r>
            <a:r>
              <a:rPr lang="zh-CN" altLang="en-US" dirty="0"/>
              <a:t>年被</a:t>
            </a:r>
            <a:r>
              <a:rPr lang="en-US" altLang="zh-CN" dirty="0" err="1"/>
              <a:t>SpringSource</a:t>
            </a:r>
            <a:r>
              <a:rPr lang="zh-CN" altLang="en-US" dirty="0"/>
              <a:t>公司收购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2013</a:t>
            </a:r>
            <a:r>
              <a:rPr lang="zh-CN" altLang="en-US" dirty="0"/>
              <a:t>年被</a:t>
            </a:r>
            <a:r>
              <a:rPr lang="en-US" altLang="zh-CN" dirty="0">
                <a:hlinkClick r:id="rId2"/>
              </a:rPr>
              <a:t>Pivotal</a:t>
            </a:r>
            <a:r>
              <a:rPr lang="zh-CN" altLang="en-US" dirty="0">
                <a:hlinkClick r:id="rId2"/>
              </a:rPr>
              <a:t>公司收购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>
                <a:hlinkClick r:id="rId3"/>
              </a:rPr>
              <a:t>Pivotal</a:t>
            </a:r>
            <a:r>
              <a:rPr lang="zh-CN" altLang="en-US" dirty="0">
                <a:hlinkClick r:id="rId3"/>
              </a:rPr>
              <a:t>公司被</a:t>
            </a:r>
            <a:r>
              <a:rPr lang="en-US" altLang="zh-CN" dirty="0" err="1">
                <a:hlinkClick r:id="rId3"/>
              </a:rPr>
              <a:t>Vmware</a:t>
            </a:r>
            <a:r>
              <a:rPr lang="zh-CN" altLang="en-US" dirty="0">
                <a:hlinkClick r:id="rId3"/>
              </a:rPr>
              <a:t>收购</a:t>
            </a:r>
            <a:endParaRPr lang="zh-CN" altLang="en-US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AMQP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2006-6  </a:t>
            </a:r>
            <a:r>
              <a:rPr lang="zh-CN" altLang="en-US" dirty="0"/>
              <a:t>版本</a:t>
            </a:r>
            <a:r>
              <a:rPr lang="en-US" altLang="zh-CN" dirty="0"/>
              <a:t>0-8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2006-12 </a:t>
            </a:r>
            <a:r>
              <a:rPr lang="zh-CN" altLang="en-US" dirty="0"/>
              <a:t>版本</a:t>
            </a:r>
            <a:r>
              <a:rPr lang="en-US" altLang="zh-CN" dirty="0"/>
              <a:t>0-9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2008-11 </a:t>
            </a:r>
            <a:r>
              <a:rPr lang="zh-CN" altLang="en-US" dirty="0"/>
              <a:t>版本</a:t>
            </a:r>
            <a:r>
              <a:rPr lang="en-US" altLang="zh-CN" dirty="0"/>
              <a:t>0-9-1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2011-10 </a:t>
            </a:r>
            <a:r>
              <a:rPr lang="zh-CN" altLang="en-US" dirty="0"/>
              <a:t>版本</a:t>
            </a:r>
            <a:r>
              <a:rPr lang="en-US" altLang="zh-CN" dirty="0"/>
              <a:t>1.0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  <a:p>
            <a:r>
              <a:rPr lang="en-US" altLang="zh-CN" dirty="0"/>
              <a:t>RabbitMQ</a:t>
            </a:r>
            <a:r>
              <a:rPr lang="zh-CN" altLang="en-US" dirty="0"/>
              <a:t>除了支持</a:t>
            </a:r>
            <a:r>
              <a:rPr lang="en-US" altLang="zh-CN" dirty="0"/>
              <a:t>AMQP-0-9-1</a:t>
            </a:r>
            <a:r>
              <a:rPr lang="zh-CN" altLang="en-US" dirty="0"/>
              <a:t>协议外，还提供其他消息协议的插件支持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AMQP 1.0</a:t>
            </a:r>
            <a:r>
              <a:rPr lang="zh-CN" altLang="en-US" dirty="0"/>
              <a:t>，和</a:t>
            </a:r>
            <a:r>
              <a:rPr lang="en-US" altLang="zh-CN" dirty="0"/>
              <a:t>0-9-1</a:t>
            </a:r>
            <a:r>
              <a:rPr lang="zh-CN" altLang="en-US" dirty="0"/>
              <a:t>完全不一样。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MQTT</a:t>
            </a:r>
            <a:r>
              <a:rPr lang="zh-CN" altLang="en-US" dirty="0"/>
              <a:t>（</a:t>
            </a:r>
            <a:r>
              <a:rPr lang="en-US" altLang="zh-CN" dirty="0"/>
              <a:t>Message Queuing Telemetry Transport</a:t>
            </a:r>
            <a:r>
              <a:rPr lang="zh-CN" altLang="en-US" dirty="0"/>
              <a:t>，消息队列遥测传输协议），物联网使用。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STOMP </a:t>
            </a:r>
            <a:r>
              <a:rPr lang="zh-CN" altLang="en-US" dirty="0"/>
              <a:t>用于</a:t>
            </a:r>
            <a:r>
              <a:rPr lang="en-US" altLang="zh-CN" dirty="0"/>
              <a:t>C/S</a:t>
            </a:r>
            <a:r>
              <a:rPr lang="zh-CN" altLang="en-US" dirty="0"/>
              <a:t>之间进行异步消息传输的简单文本协议。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002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D48ADF-70A2-490E-84D2-7F2564A00F10}"/>
              </a:ext>
            </a:extLst>
          </p:cNvPr>
          <p:cNvSpPr txBox="1"/>
          <p:nvPr/>
        </p:nvSpPr>
        <p:spPr>
          <a:xfrm>
            <a:off x="617299" y="925091"/>
            <a:ext cx="9886315" cy="353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代码仓库：</a:t>
            </a:r>
            <a:r>
              <a:rPr lang="en-US" altLang="zh-CN" dirty="0"/>
              <a:t> https://github.com/rabbitmq/rabbitmq-server.git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290E4B-60AF-4C45-9210-9A251E93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3" y="1301591"/>
            <a:ext cx="1888846" cy="4688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B6C3F1-C387-4E4A-9BA1-AD88B9B1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19" y="1330648"/>
            <a:ext cx="1888846" cy="46752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F9BD32-0DDC-465A-9454-01ED767F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825" y="1324237"/>
            <a:ext cx="1888846" cy="46816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B145F-054B-4937-BA3B-7B6FC786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642" y="1330648"/>
            <a:ext cx="2028595" cy="38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6F0E99A-A876-487F-80E7-808D0564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47" y="3143130"/>
            <a:ext cx="5793351" cy="2714599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 AMQP-0-9-1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146" y="1219526"/>
            <a:ext cx="9886315" cy="19236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Publisher </a:t>
            </a:r>
            <a:r>
              <a:rPr lang="zh-CN" altLang="en-US" dirty="0"/>
              <a:t>消息的生产者，负责产生消息，并发送给</a:t>
            </a:r>
            <a:r>
              <a:rPr lang="en-US" altLang="zh-CN" dirty="0"/>
              <a:t>Exchange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Exchange </a:t>
            </a:r>
            <a:r>
              <a:rPr lang="zh-CN" altLang="en-US" dirty="0"/>
              <a:t>交换机，负责根据消息的路由键路由消息到</a:t>
            </a:r>
            <a:r>
              <a:rPr lang="en-US" altLang="zh-CN" dirty="0"/>
              <a:t>Queue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Queue </a:t>
            </a:r>
            <a:r>
              <a:rPr lang="zh-CN" altLang="en-US" dirty="0"/>
              <a:t>消息队列，绑定到</a:t>
            </a:r>
            <a:r>
              <a:rPr lang="en-US" altLang="zh-CN" dirty="0"/>
              <a:t>Exchange</a:t>
            </a:r>
            <a:r>
              <a:rPr lang="zh-CN" altLang="en-US" dirty="0"/>
              <a:t>上，负责存储</a:t>
            </a:r>
            <a:r>
              <a:rPr lang="en-US" altLang="zh-CN" dirty="0"/>
              <a:t>Exchange</a:t>
            </a:r>
            <a:r>
              <a:rPr lang="zh-CN" altLang="en-US" dirty="0"/>
              <a:t>过来的消息。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Consumer </a:t>
            </a:r>
            <a:r>
              <a:rPr lang="zh-CN" altLang="en-US" dirty="0"/>
              <a:t>消费者，负责消费</a:t>
            </a:r>
            <a:r>
              <a:rPr lang="en-US" altLang="zh-CN" dirty="0"/>
              <a:t>Queue</a:t>
            </a:r>
            <a:r>
              <a:rPr lang="zh-CN" altLang="en-US" dirty="0"/>
              <a:t>中的消息。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9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RabbitMQ AMQP-0-9-1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2222" y="1091547"/>
            <a:ext cx="9886315" cy="349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AMQP</a:t>
            </a:r>
            <a:r>
              <a:rPr lang="zh-CN" altLang="en-US" dirty="0"/>
              <a:t>协议使用</a:t>
            </a:r>
            <a:r>
              <a:rPr lang="en-US" altLang="zh-CN" dirty="0"/>
              <a:t>5672</a:t>
            </a:r>
            <a:r>
              <a:rPr lang="zh-CN" altLang="en-US" dirty="0"/>
              <a:t>端口，协议包含</a:t>
            </a:r>
            <a:r>
              <a:rPr lang="en-US" altLang="zh-CN" dirty="0"/>
              <a:t>Classes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connection </a:t>
            </a:r>
            <a:r>
              <a:rPr lang="zh-CN" altLang="en-US" dirty="0"/>
              <a:t>客户端和服务端之间的</a:t>
            </a:r>
            <a:r>
              <a:rPr lang="en-US" altLang="zh-CN" dirty="0"/>
              <a:t>socket</a:t>
            </a:r>
            <a:r>
              <a:rPr lang="zh-CN" altLang="en-US" dirty="0"/>
              <a:t>连接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channel </a:t>
            </a:r>
            <a:r>
              <a:rPr lang="zh-CN" altLang="en-US" dirty="0"/>
              <a:t>客户端和服务端建立的逻辑通道，之后的所有操作都在</a:t>
            </a:r>
            <a:r>
              <a:rPr lang="en-US" altLang="zh-CN" dirty="0"/>
              <a:t>channel</a:t>
            </a:r>
            <a:r>
              <a:rPr lang="zh-CN" altLang="en-US" dirty="0"/>
              <a:t>上传递。相当于轻量级链接，节约</a:t>
            </a:r>
            <a:r>
              <a:rPr lang="en-US" altLang="zh-CN" dirty="0" err="1"/>
              <a:t>tcp</a:t>
            </a:r>
            <a:r>
              <a:rPr lang="zh-CN" altLang="en-US" dirty="0"/>
              <a:t>资源。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tx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confirm</a:t>
            </a:r>
          </a:p>
          <a:p>
            <a:r>
              <a:rPr lang="zh-CN" altLang="en-US" dirty="0"/>
              <a:t>每个</a:t>
            </a:r>
            <a:r>
              <a:rPr lang="en-US" altLang="zh-CN" dirty="0"/>
              <a:t>class</a:t>
            </a:r>
            <a:r>
              <a:rPr lang="zh-CN" altLang="en-US" dirty="0"/>
              <a:t>都有</a:t>
            </a:r>
            <a:r>
              <a:rPr lang="en-US" altLang="zh-CN" dirty="0"/>
              <a:t>method</a:t>
            </a:r>
            <a:r>
              <a:rPr lang="zh-CN" altLang="en-US" dirty="0"/>
              <a:t>方法来执行具体的动作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F93D57-AEE5-41B1-9589-0ECD9173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3841405"/>
            <a:ext cx="60864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Exchange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146" y="987278"/>
            <a:ext cx="9886315" cy="29700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 err="1"/>
              <a:t>Rabbitmq</a:t>
            </a:r>
            <a:r>
              <a:rPr lang="zh-CN" altLang="en-US" dirty="0"/>
              <a:t>支持的</a:t>
            </a:r>
            <a:r>
              <a:rPr lang="en-US" altLang="zh-CN" dirty="0"/>
              <a:t>Exchange</a:t>
            </a:r>
            <a:r>
              <a:rPr lang="zh-CN" altLang="en-US" dirty="0"/>
              <a:t>类型：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Direct		</a:t>
            </a:r>
            <a:r>
              <a:rPr lang="zh-CN" altLang="en-US" dirty="0"/>
              <a:t>默认名称</a:t>
            </a:r>
            <a:r>
              <a:rPr lang="en-US" altLang="zh-CN" dirty="0"/>
              <a:t>(Empty string) and </a:t>
            </a:r>
            <a:r>
              <a:rPr lang="en-US" altLang="zh-CN" dirty="0" err="1"/>
              <a:t>amq.direct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Fanout	</a:t>
            </a:r>
            <a:r>
              <a:rPr lang="zh-CN" altLang="en-US" dirty="0"/>
              <a:t>默认名称</a:t>
            </a:r>
            <a:r>
              <a:rPr lang="en-US" altLang="zh-CN" dirty="0" err="1"/>
              <a:t>amq.fanout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		</a:t>
            </a:r>
            <a:r>
              <a:rPr lang="zh-CN" altLang="en-US" dirty="0"/>
              <a:t>默认名称</a:t>
            </a:r>
            <a:r>
              <a:rPr lang="en-US" altLang="zh-CN" dirty="0" err="1"/>
              <a:t>amq.topic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Headers 	</a:t>
            </a:r>
            <a:r>
              <a:rPr lang="zh-CN" altLang="en-US" dirty="0"/>
              <a:t>默认名称</a:t>
            </a:r>
            <a:r>
              <a:rPr lang="en-US" altLang="zh-CN" dirty="0" err="1"/>
              <a:t>amq.match</a:t>
            </a:r>
            <a:r>
              <a:rPr lang="en-US" altLang="zh-CN" dirty="0"/>
              <a:t> (and </a:t>
            </a:r>
            <a:r>
              <a:rPr lang="en-US" altLang="zh-CN" dirty="0" err="1"/>
              <a:t>amq.headers</a:t>
            </a:r>
            <a:r>
              <a:rPr lang="en-US" altLang="zh-CN" dirty="0"/>
              <a:t> in RabbitMQ)</a:t>
            </a:r>
            <a:r>
              <a:rPr lang="zh-CN" altLang="en-US" dirty="0"/>
              <a:t>，基本不使用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Exchange </a:t>
            </a:r>
            <a:r>
              <a:rPr lang="zh-CN" altLang="en-US" dirty="0"/>
              <a:t>支持的属性：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Durability(exchanges survive broker restart)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Auto-delete(exchange is deleted when last queue is unbound from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Arguments (optional, used by plugins and broker-specific features)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897E16-408D-4F31-9344-A8C9C192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99" y="4186553"/>
            <a:ext cx="6343650" cy="1647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DE8291-4046-4675-9FF4-A0AF8A01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888" y="4792704"/>
            <a:ext cx="40386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1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17299" y="304845"/>
            <a:ext cx="9936162" cy="620246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chemeClr val="tx1"/>
                </a:solidFill>
              </a:rPr>
              <a:t>Direct &amp; Fanout Exchange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02C092A-CD3C-4917-A8E2-3AF5D60D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5" y="2405458"/>
            <a:ext cx="4559053" cy="34356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3F0103-DA53-4299-AB88-43D6B81BA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33" y="2339885"/>
            <a:ext cx="5377109" cy="35667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3C1F9A-B8D2-467B-95B8-77BC64595F37}"/>
              </a:ext>
            </a:extLst>
          </p:cNvPr>
          <p:cNvSpPr txBox="1"/>
          <p:nvPr/>
        </p:nvSpPr>
        <p:spPr>
          <a:xfrm>
            <a:off x="667146" y="1219526"/>
            <a:ext cx="9886315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直连交换机只会把用户发过来的消息的路由键进行精确匹配，放到匹配成功的</a:t>
            </a:r>
            <a:r>
              <a:rPr lang="en-US" altLang="zh-CN" dirty="0"/>
              <a:t>Queue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扇形交换机会把每一条消息发送到当前交换机关联的所有</a:t>
            </a:r>
            <a:r>
              <a:rPr lang="en-US" altLang="zh-CN" dirty="0"/>
              <a:t>Queue</a:t>
            </a:r>
            <a:r>
              <a:rPr lang="zh-CN" altLang="en-US" dirty="0"/>
              <a:t>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3382157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16681</TotalTime>
  <Words>1850</Words>
  <Application>Microsoft Office PowerPoint</Application>
  <PresentationFormat>自定义</PresentationFormat>
  <Paragraphs>259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 Unicode MS</vt:lpstr>
      <vt:lpstr>Source Han Sans CN Normal</vt:lpstr>
      <vt:lpstr>微软雅黑</vt:lpstr>
      <vt:lpstr>微软雅黑 Light</vt:lpstr>
      <vt:lpstr>Arial</vt:lpstr>
      <vt:lpstr>Calibri</vt:lpstr>
      <vt:lpstr>Calibri Light</vt:lpstr>
      <vt:lpstr>自定义设计方案</vt:lpstr>
      <vt:lpstr>1_自定义设计方案</vt:lpstr>
      <vt:lpstr>2_自定义设计方案</vt:lpstr>
      <vt:lpstr>3_自定义设计方案</vt:lpstr>
      <vt:lpstr> RabbitMQ介绍与使用                                                            张胜 </vt:lpstr>
      <vt:lpstr>PowerPoint 演示文稿</vt:lpstr>
      <vt:lpstr>RabbitMQ</vt:lpstr>
      <vt:lpstr>RabbitMQ</vt:lpstr>
      <vt:lpstr>RabbitMQ</vt:lpstr>
      <vt:lpstr>RabbitMQ AMQP-0-9-1</vt:lpstr>
      <vt:lpstr>RabbitMQ AMQP-0-9-1</vt:lpstr>
      <vt:lpstr>Exchange</vt:lpstr>
      <vt:lpstr>Direct &amp; Fanout Exchange</vt:lpstr>
      <vt:lpstr>neutron &amp; Direct Exchange</vt:lpstr>
      <vt:lpstr>neutron &amp; Fanout Exchange</vt:lpstr>
      <vt:lpstr>neutron &amp; Fanout Exchange</vt:lpstr>
      <vt:lpstr>Topic Exchange</vt:lpstr>
      <vt:lpstr>Neutron &amp; Topic Exchange</vt:lpstr>
      <vt:lpstr>Neutron &amp; Topic Exchange</vt:lpstr>
      <vt:lpstr>Queue</vt:lpstr>
      <vt:lpstr>basic</vt:lpstr>
      <vt:lpstr>Message</vt:lpstr>
      <vt:lpstr>RabbitMQ pika 发送消息</vt:lpstr>
      <vt:lpstr>RabbitMQ pika接受消息</vt:lpstr>
      <vt:lpstr>wireshark</vt:lpstr>
      <vt:lpstr>Rabbitmq Connection.Start </vt:lpstr>
      <vt:lpstr>Rabbitmq Queue.bind-Ok</vt:lpstr>
      <vt:lpstr>Rabbitmq 数据可靠性</vt:lpstr>
      <vt:lpstr>Rabbitmq Cluster</vt:lpstr>
      <vt:lpstr>Rabbitmq Cluster</vt:lpstr>
      <vt:lpstr>Rabbitmq HA queue</vt:lpstr>
      <vt:lpstr>Rabbitmq HA queue</vt:lpstr>
      <vt:lpstr>Rabbitmq quorum queue</vt:lpstr>
      <vt:lpstr>Feature Matrix</vt:lpstr>
      <vt:lpstr>Openstack rabbitmq</vt:lpstr>
      <vt:lpstr>neutron 中消息的使用的优化</vt:lpstr>
      <vt:lpstr>AMQP 1.0</vt:lpstr>
      <vt:lpstr>AMQP 1.0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程方东</cp:lastModifiedBy>
  <cp:revision>380</cp:revision>
  <dcterms:created xsi:type="dcterms:W3CDTF">2016-05-17T02:00:00Z</dcterms:created>
  <dcterms:modified xsi:type="dcterms:W3CDTF">2019-10-30T01:48:25Z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